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0" r:id="rId5"/>
    <p:sldId id="263" r:id="rId6"/>
    <p:sldId id="264" r:id="rId7"/>
    <p:sldId id="267" r:id="rId8"/>
    <p:sldId id="268" r:id="rId9"/>
    <p:sldId id="270" r:id="rId10"/>
    <p:sldId id="272" r:id="rId11"/>
    <p:sldId id="274" r:id="rId12"/>
    <p:sldId id="275" r:id="rId13"/>
    <p:sldId id="276" r:id="rId14"/>
    <p:sldId id="277" r:id="rId15"/>
    <p:sldId id="278" r:id="rId16"/>
    <p:sldId id="279" r:id="rId17"/>
    <p:sldId id="280" r:id="rId18"/>
    <p:sldId id="281" r:id="rId19"/>
    <p:sldId id="283" r:id="rId20"/>
    <p:sldId id="284" r:id="rId21"/>
    <p:sldId id="286" r:id="rId22"/>
    <p:sldId id="285"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8" autoAdjust="0"/>
    <p:restoredTop sz="94662" autoAdjust="0"/>
  </p:normalViewPr>
  <p:slideViewPr>
    <p:cSldViewPr>
      <p:cViewPr varScale="1">
        <p:scale>
          <a:sx n="79" d="100"/>
          <a:sy n="79" d="100"/>
        </p:scale>
        <p:origin x="-94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18.01.2015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18.01.2015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18.01.2015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18.01.2015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18.01.2015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18.01.2015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op-personal.ru/" TargetMode="External"/><Relationship Id="rId7" Type="http://schemas.openxmlformats.org/officeDocument/2006/relationships/image" Target="../media/image2.jpeg"/><Relationship Id="rId2" Type="http://schemas.openxmlformats.org/officeDocument/2006/relationships/hyperlink" Target="http://www.nasoup.com/" TargetMode="External"/><Relationship Id="rId1" Type="http://schemas.openxmlformats.org/officeDocument/2006/relationships/slideLayout" Target="../slideLayouts/slideLayout8.xml"/><Relationship Id="rId6" Type="http://schemas.openxmlformats.org/officeDocument/2006/relationships/hyperlink" Target="http://www.prenhall.com/desslertour/chapter3.pdf" TargetMode="External"/><Relationship Id="rId5" Type="http://schemas.openxmlformats.org/officeDocument/2006/relationships/hyperlink" Target="http://www.hrm.ru/" TargetMode="External"/><Relationship Id="rId4" Type="http://schemas.openxmlformats.org/officeDocument/2006/relationships/hyperlink" Target="http://www.hrm.u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42919"/>
            <a:ext cx="7772400" cy="1571635"/>
          </a:xfrm>
        </p:spPr>
        <p:txBody>
          <a:bodyPr>
            <a:normAutofit/>
          </a:bodyPr>
          <a:lstStyle/>
          <a:p>
            <a:r>
              <a:rPr lang="en-US" sz="2200" b="1" dirty="0" smtClean="0"/>
              <a:t>Lecture 1. Human Resource Management in the system of modern management </a:t>
            </a:r>
            <a:r>
              <a:rPr lang="ru-RU" dirty="0" smtClean="0"/>
              <a:t/>
            </a:r>
            <a:br>
              <a:rPr lang="ru-RU" dirty="0" smtClean="0"/>
            </a:br>
            <a:endParaRPr lang="ru-RU" dirty="0"/>
          </a:p>
        </p:txBody>
      </p:sp>
      <p:sp>
        <p:nvSpPr>
          <p:cNvPr id="3" name="Подзаголовок 2"/>
          <p:cNvSpPr>
            <a:spLocks noGrp="1"/>
          </p:cNvSpPr>
          <p:nvPr>
            <p:ph type="subTitle" idx="1"/>
          </p:nvPr>
        </p:nvSpPr>
        <p:spPr>
          <a:xfrm>
            <a:off x="1371600" y="2000240"/>
            <a:ext cx="6400800" cy="3638560"/>
          </a:xfrm>
        </p:spPr>
        <p:txBody>
          <a:bodyPr/>
          <a:lstStyle/>
          <a:p>
            <a:endParaRPr lang="ru-RU" dirty="0"/>
          </a:p>
        </p:txBody>
      </p:sp>
      <p:sp>
        <p:nvSpPr>
          <p:cNvPr id="4" name="Прямоугольник 3"/>
          <p:cNvSpPr/>
          <p:nvPr/>
        </p:nvSpPr>
        <p:spPr>
          <a:xfrm>
            <a:off x="2286000" y="3105835"/>
            <a:ext cx="4572000" cy="369332"/>
          </a:xfrm>
          <a:prstGeom prst="rect">
            <a:avLst/>
          </a:prstGeom>
        </p:spPr>
        <p:txBody>
          <a:bodyPr>
            <a:spAutoFit/>
          </a:bodyPr>
          <a:lstStyle/>
          <a:p>
            <a:endParaRPr lang="ru-RU" dirty="0"/>
          </a:p>
        </p:txBody>
      </p:sp>
      <p:pic>
        <p:nvPicPr>
          <p:cNvPr id="5" name="Picture 6"/>
          <p:cNvPicPr>
            <a:picLocks noChangeAspect="1" noChangeArrowheads="1"/>
          </p:cNvPicPr>
          <p:nvPr/>
        </p:nvPicPr>
        <p:blipFill>
          <a:blip r:embed="rId2"/>
          <a:srcRect/>
          <a:stretch>
            <a:fillRect/>
          </a:stretch>
        </p:blipFill>
        <p:spPr bwMode="auto">
          <a:xfrm>
            <a:off x="642910" y="1643050"/>
            <a:ext cx="8215313" cy="4429144"/>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320040"/>
            <a:ext cx="7239000" cy="1143000"/>
          </a:xfrm>
        </p:spPr>
        <p:txBody>
          <a:bodyPr>
            <a:normAutofit fontScale="90000"/>
          </a:bodyPr>
          <a:lstStyle/>
          <a:p>
            <a:pPr>
              <a:defRPr/>
            </a:pPr>
            <a:r>
              <a:rPr lang="en-US" sz="3600" dirty="0" smtClean="0"/>
              <a:t>Psychological </a:t>
            </a:r>
            <a:r>
              <a:rPr lang="en-US" sz="3600" dirty="0" smtClean="0"/>
              <a:t>approach to management</a:t>
            </a:r>
            <a:endParaRPr lang="ru-RU" sz="4000" b="1" dirty="0" smtClean="0">
              <a:solidFill>
                <a:srgbClr val="0070C0"/>
              </a:solidFill>
            </a:endParaRPr>
          </a:p>
        </p:txBody>
      </p:sp>
      <p:sp>
        <p:nvSpPr>
          <p:cNvPr id="27651" name="Rectangle 3"/>
          <p:cNvSpPr>
            <a:spLocks noGrp="1" noChangeArrowheads="1"/>
          </p:cNvSpPr>
          <p:nvPr>
            <p:ph idx="1"/>
          </p:nvPr>
        </p:nvSpPr>
        <p:spPr/>
        <p:txBody>
          <a:bodyPr>
            <a:normAutofit/>
          </a:bodyPr>
          <a:lstStyle/>
          <a:p>
            <a:pPr marL="274320" indent="-274320">
              <a:lnSpc>
                <a:spcPct val="80000"/>
              </a:lnSpc>
              <a:buFont typeface="Wingdings 2"/>
              <a:buChar char=""/>
              <a:defRPr/>
            </a:pPr>
            <a:r>
              <a:rPr lang="en-US" sz="2800" dirty="0" smtClean="0"/>
              <a:t>based </a:t>
            </a:r>
            <a:r>
              <a:rPr lang="en-US" sz="2800" dirty="0" smtClean="0"/>
              <a:t>on the theory of human capital, were developed in the works of Adam Smith, </a:t>
            </a:r>
            <a:r>
              <a:rPr lang="en-US" sz="2800" dirty="0" err="1" smtClean="0"/>
              <a:t>G.Bekker</a:t>
            </a:r>
            <a:r>
              <a:rPr lang="en-US" sz="2800" dirty="0" smtClean="0"/>
              <a:t>, </a:t>
            </a:r>
            <a:r>
              <a:rPr lang="en-US" sz="2800" dirty="0" err="1" smtClean="0"/>
              <a:t>Mincer</a:t>
            </a:r>
            <a:r>
              <a:rPr lang="en-US" sz="2800" dirty="0" smtClean="0"/>
              <a:t>, T. Schultz et al.</a:t>
            </a:r>
            <a:endParaRPr lang="ru-RU" sz="2800" b="1" dirty="0" smtClean="0"/>
          </a:p>
          <a:p>
            <a:pPr marL="274320" indent="-274320">
              <a:lnSpc>
                <a:spcPct val="80000"/>
              </a:lnSpc>
              <a:buFont typeface="Wingdings 2"/>
              <a:buChar char=""/>
              <a:defRPr/>
            </a:pPr>
            <a:r>
              <a:rPr lang="en-US" sz="2800" dirty="0" smtClean="0"/>
              <a:t>The </a:t>
            </a:r>
            <a:r>
              <a:rPr lang="en-US" sz="2800" dirty="0" smtClean="0"/>
              <a:t>theory of human capital determines the dependence of income of the individual, enterprises and society as a whole from the natural abilities of </a:t>
            </a:r>
            <a:r>
              <a:rPr lang="en-US" sz="2800" dirty="0" smtClean="0"/>
              <a:t>people</a:t>
            </a:r>
            <a:r>
              <a:rPr lang="en-US" sz="2800" dirty="0" smtClean="0"/>
              <a:t>, their knowledge and </a:t>
            </a:r>
            <a:r>
              <a:rPr lang="en-US" sz="2800" dirty="0" smtClean="0"/>
              <a:t>skills.</a:t>
            </a:r>
          </a:p>
          <a:p>
            <a:pPr marL="274320" indent="-274320">
              <a:lnSpc>
                <a:spcPct val="80000"/>
              </a:lnSpc>
              <a:buFont typeface="Wingdings 2"/>
              <a:buChar char=""/>
              <a:defRPr/>
            </a:pPr>
            <a:r>
              <a:rPr lang="en-US" sz="2800" dirty="0" smtClean="0"/>
              <a:t>This health, creativity, education, skills, entrepreneurship, mobility, temperament, character, etc.</a:t>
            </a:r>
            <a:endParaRPr lang="ru-RU" sz="28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92100"/>
            <a:ext cx="8229600" cy="1079500"/>
          </a:xfrm>
        </p:spPr>
        <p:txBody>
          <a:bodyPr>
            <a:normAutofit/>
          </a:bodyPr>
          <a:lstStyle/>
          <a:p>
            <a:pPr>
              <a:defRPr/>
            </a:pPr>
            <a:r>
              <a:rPr lang="en-US" sz="3600" dirty="0" smtClean="0"/>
              <a:t>New </a:t>
            </a:r>
            <a:r>
              <a:rPr lang="en-US" sz="3600" dirty="0" smtClean="0"/>
              <a:t>international management paradigm</a:t>
            </a:r>
            <a:endParaRPr lang="ru-RU" sz="4000" dirty="0" smtClean="0"/>
          </a:p>
        </p:txBody>
      </p:sp>
      <p:sp>
        <p:nvSpPr>
          <p:cNvPr id="26627" name="Rectangle 3"/>
          <p:cNvSpPr>
            <a:spLocks noGrp="1" noChangeArrowheads="1"/>
          </p:cNvSpPr>
          <p:nvPr>
            <p:ph idx="1"/>
          </p:nvPr>
        </p:nvSpPr>
        <p:spPr>
          <a:xfrm>
            <a:off x="304800" y="1447800"/>
            <a:ext cx="8839200" cy="5410200"/>
          </a:xfrm>
        </p:spPr>
        <p:txBody>
          <a:bodyPr/>
          <a:lstStyle/>
          <a:p>
            <a:pPr>
              <a:lnSpc>
                <a:spcPct val="80000"/>
              </a:lnSpc>
            </a:pPr>
            <a:r>
              <a:rPr lang="en-US" dirty="0" smtClean="0"/>
              <a:t>1. renouncement of </a:t>
            </a:r>
            <a:r>
              <a:rPr lang="en-US" dirty="0" smtClean="0"/>
              <a:t>managerial rationality of classical school of </a:t>
            </a:r>
            <a:r>
              <a:rPr lang="en-US" dirty="0" smtClean="0"/>
              <a:t>management. Comes </a:t>
            </a:r>
            <a:r>
              <a:rPr lang="en-US" dirty="0" smtClean="0"/>
              <a:t>to the fore the problem of flexibility and adaptation to the constant changes in the environment</a:t>
            </a:r>
            <a:endParaRPr lang="ru-RU" b="1" dirty="0" smtClean="0"/>
          </a:p>
          <a:p>
            <a:pPr>
              <a:lnSpc>
                <a:spcPct val="80000"/>
              </a:lnSpc>
            </a:pPr>
            <a:r>
              <a:rPr lang="en-US" dirty="0" smtClean="0"/>
              <a:t> </a:t>
            </a:r>
            <a:r>
              <a:rPr lang="en-US" dirty="0" smtClean="0"/>
              <a:t>2</a:t>
            </a:r>
            <a:r>
              <a:rPr lang="en-US" dirty="0" smtClean="0"/>
              <a:t>. recognition</a:t>
            </a:r>
            <a:r>
              <a:rPr lang="ru-RU" dirty="0" smtClean="0"/>
              <a:t> </a:t>
            </a:r>
            <a:r>
              <a:rPr lang="en-US" dirty="0" smtClean="0"/>
              <a:t>management </a:t>
            </a:r>
            <a:r>
              <a:rPr lang="en-US" dirty="0" smtClean="0"/>
              <a:t>responsibility to the community as a whole and to the individual working in the organization.</a:t>
            </a:r>
            <a:endParaRPr lang="ru-RU" b="1" dirty="0" smtClean="0"/>
          </a:p>
          <a:p>
            <a:pPr>
              <a:lnSpc>
                <a:spcPct val="80000"/>
              </a:lnSpc>
            </a:pPr>
            <a:r>
              <a:rPr lang="en-US" dirty="0" smtClean="0"/>
              <a:t>3.organiaztsiya </a:t>
            </a:r>
            <a:r>
              <a:rPr lang="en-US" dirty="0" smtClean="0"/>
              <a:t>regarded as a living organism, consisting of people united by shared values.</a:t>
            </a:r>
            <a:endParaRPr lang="ru-RU" b="1" dirty="0" smtClean="0"/>
          </a:p>
          <a:p>
            <a:pPr>
              <a:lnSpc>
                <a:spcPct val="80000"/>
              </a:lnSpc>
            </a:pPr>
            <a:r>
              <a:rPr lang="ru-RU" dirty="0" smtClean="0"/>
              <a:t>4. </a:t>
            </a:r>
            <a:r>
              <a:rPr lang="en-US" dirty="0" smtClean="0"/>
              <a:t>rate </a:t>
            </a:r>
            <a:r>
              <a:rPr lang="en-US" dirty="0" smtClean="0"/>
              <a:t>is on self-actualizing person</a:t>
            </a:r>
            <a:r>
              <a:rPr lang="en-US" sz="2400" dirty="0" smtClean="0"/>
              <a:t>. </a:t>
            </a:r>
            <a:endParaRPr lang="ru-RU" sz="24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320040"/>
            <a:ext cx="7239000" cy="1143000"/>
          </a:xfrm>
        </p:spPr>
        <p:txBody>
          <a:bodyPr>
            <a:normAutofit fontScale="90000"/>
          </a:bodyPr>
          <a:lstStyle/>
          <a:p>
            <a:pPr>
              <a:defRPr/>
            </a:pPr>
            <a:r>
              <a:rPr lang="en-US" sz="3600" b="1" dirty="0" smtClean="0"/>
              <a:t>The </a:t>
            </a:r>
            <a:r>
              <a:rPr lang="en-US" sz="3600" b="1" dirty="0" smtClean="0"/>
              <a:t>main stages in the development of management theory</a:t>
            </a:r>
            <a:endParaRPr lang="ru-RU" sz="4000" b="1" dirty="0" smtClean="0"/>
          </a:p>
        </p:txBody>
      </p:sp>
      <p:sp>
        <p:nvSpPr>
          <p:cNvPr id="27651" name="Rectangle 3"/>
          <p:cNvSpPr>
            <a:spLocks noGrp="1" noChangeArrowheads="1"/>
          </p:cNvSpPr>
          <p:nvPr>
            <p:ph idx="1"/>
          </p:nvPr>
        </p:nvSpPr>
        <p:spPr/>
        <p:txBody>
          <a:bodyPr/>
          <a:lstStyle/>
          <a:p>
            <a:r>
              <a:rPr lang="ru-RU" sz="2400" b="1" dirty="0" smtClean="0"/>
              <a:t>1.1900-1920</a:t>
            </a:r>
            <a:r>
              <a:rPr lang="ru-RU" sz="2400" dirty="0" smtClean="0"/>
              <a:t>-</a:t>
            </a:r>
            <a:r>
              <a:rPr lang="en-US" sz="2400" dirty="0" smtClean="0"/>
              <a:t>the </a:t>
            </a:r>
            <a:r>
              <a:rPr lang="en-US" sz="2400" dirty="0" smtClean="0"/>
              <a:t>birth the theory of management (Taylor's assumptions)</a:t>
            </a:r>
            <a:endParaRPr lang="ru-RU" sz="2400" b="1" dirty="0" smtClean="0"/>
          </a:p>
          <a:p>
            <a:pPr>
              <a:lnSpc>
                <a:spcPct val="80000"/>
              </a:lnSpc>
            </a:pPr>
            <a:r>
              <a:rPr lang="ru-RU" sz="2400" b="1" dirty="0" smtClean="0"/>
              <a:t>2.1920-1940- </a:t>
            </a:r>
            <a:r>
              <a:rPr lang="en-US" sz="2400" dirty="0" smtClean="0"/>
              <a:t>allocation of management as a science (</a:t>
            </a:r>
            <a:r>
              <a:rPr lang="en-US" sz="2400" dirty="0" err="1" smtClean="0"/>
              <a:t>A.Fayol</a:t>
            </a:r>
            <a:r>
              <a:rPr lang="en-US" sz="2400" dirty="0" smtClean="0"/>
              <a:t>)</a:t>
            </a:r>
            <a:endParaRPr lang="ru-RU" sz="2400" b="1" dirty="0" smtClean="0"/>
          </a:p>
          <a:p>
            <a:pPr>
              <a:lnSpc>
                <a:spcPct val="80000"/>
              </a:lnSpc>
            </a:pPr>
            <a:r>
              <a:rPr lang="ru-RU" sz="2400" b="1" dirty="0" smtClean="0"/>
              <a:t>3.1940-1960</a:t>
            </a:r>
            <a:r>
              <a:rPr lang="ru-RU" sz="2400" dirty="0" smtClean="0"/>
              <a:t>- </a:t>
            </a:r>
            <a:r>
              <a:rPr lang="en-US" sz="2400" dirty="0" smtClean="0"/>
              <a:t>development of the theory of "human relations" (Maslow</a:t>
            </a:r>
            <a:r>
              <a:rPr lang="en-US" sz="2400" dirty="0" smtClean="0"/>
              <a:t>)</a:t>
            </a:r>
            <a:endParaRPr lang="ru-RU" sz="2400" b="1" dirty="0" smtClean="0"/>
          </a:p>
          <a:p>
            <a:pPr>
              <a:lnSpc>
                <a:spcPct val="80000"/>
              </a:lnSpc>
            </a:pPr>
            <a:r>
              <a:rPr lang="ru-RU" sz="2400" b="1" dirty="0" smtClean="0"/>
              <a:t>4.1960-1970</a:t>
            </a:r>
            <a:r>
              <a:rPr lang="ru-RU" sz="2400" dirty="0" smtClean="0"/>
              <a:t>- </a:t>
            </a:r>
            <a:r>
              <a:rPr lang="en-US" sz="2400" dirty="0" smtClean="0"/>
              <a:t>computerized </a:t>
            </a:r>
            <a:r>
              <a:rPr lang="en-US" sz="2400" dirty="0" smtClean="0"/>
              <a:t>management systems</a:t>
            </a:r>
            <a:endParaRPr lang="ru-RU" sz="2400" b="1" dirty="0" smtClean="0"/>
          </a:p>
          <a:p>
            <a:pPr>
              <a:lnSpc>
                <a:spcPct val="80000"/>
              </a:lnSpc>
            </a:pPr>
            <a:r>
              <a:rPr lang="ru-RU" sz="2400" b="1" dirty="0" smtClean="0"/>
              <a:t>5.1970-1980</a:t>
            </a:r>
            <a:r>
              <a:rPr lang="ru-RU" sz="2400" dirty="0" smtClean="0"/>
              <a:t>- </a:t>
            </a:r>
            <a:r>
              <a:rPr lang="en-US" sz="2400" dirty="0" smtClean="0"/>
              <a:t>development </a:t>
            </a:r>
            <a:r>
              <a:rPr lang="en-US" sz="2400" dirty="0" smtClean="0"/>
              <a:t>of situational control </a:t>
            </a:r>
            <a:endParaRPr lang="ru-RU" sz="2400" dirty="0" smtClean="0"/>
          </a:p>
          <a:p>
            <a:pPr>
              <a:lnSpc>
                <a:spcPct val="80000"/>
              </a:lnSpc>
            </a:pPr>
            <a:r>
              <a:rPr lang="ru-RU" sz="2400" b="1" dirty="0" smtClean="0"/>
              <a:t>6.1980-1990</a:t>
            </a:r>
            <a:r>
              <a:rPr lang="ru-RU" sz="2400" dirty="0" smtClean="0"/>
              <a:t> </a:t>
            </a:r>
            <a:r>
              <a:rPr lang="ru-RU" sz="2400" dirty="0" smtClean="0"/>
              <a:t>- </a:t>
            </a:r>
            <a:r>
              <a:rPr lang="en-US" sz="2400" dirty="0" smtClean="0"/>
              <a:t>management </a:t>
            </a:r>
            <a:r>
              <a:rPr lang="en-US" sz="2400" dirty="0" smtClean="0"/>
              <a:t>is considered in close connection with the market and marketing</a:t>
            </a:r>
            <a:endParaRPr lang="ru-RU" sz="2400" b="1" dirty="0" smtClean="0"/>
          </a:p>
          <a:p>
            <a:pPr>
              <a:lnSpc>
                <a:spcPct val="80000"/>
              </a:lnSpc>
            </a:pPr>
            <a:r>
              <a:rPr lang="ru-RU" sz="2400" b="1" dirty="0" smtClean="0"/>
              <a:t>7.1990</a:t>
            </a:r>
            <a:r>
              <a:rPr lang="ru-RU" sz="2400" dirty="0" smtClean="0"/>
              <a:t> - </a:t>
            </a:r>
            <a:r>
              <a:rPr lang="en-US" sz="2400" dirty="0" smtClean="0"/>
              <a:t>present </a:t>
            </a:r>
            <a:r>
              <a:rPr lang="en-US" sz="2400" dirty="0" smtClean="0"/>
              <a:t>time - intensive development of the theory of management</a:t>
            </a:r>
            <a:endParaRPr lang="ru-RU" sz="24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defRPr/>
            </a:pPr>
            <a:r>
              <a:rPr lang="en-US" dirty="0" smtClean="0"/>
              <a:t>Human </a:t>
            </a:r>
            <a:r>
              <a:rPr lang="en-US" dirty="0" smtClean="0"/>
              <a:t>Resource Management</a:t>
            </a:r>
            <a:endParaRPr lang="ru-RU" b="1" dirty="0">
              <a:solidFill>
                <a:srgbClr val="0070C0"/>
              </a:solidFill>
            </a:endParaRPr>
          </a:p>
        </p:txBody>
      </p:sp>
      <p:sp>
        <p:nvSpPr>
          <p:cNvPr id="28675" name="Содержимое 2"/>
          <p:cNvSpPr>
            <a:spLocks noGrp="1"/>
          </p:cNvSpPr>
          <p:nvPr>
            <p:ph idx="1"/>
          </p:nvPr>
        </p:nvSpPr>
        <p:spPr>
          <a:xfrm>
            <a:off x="457200" y="1295400"/>
            <a:ext cx="7239000" cy="5160963"/>
          </a:xfrm>
        </p:spPr>
        <p:txBody>
          <a:bodyPr>
            <a:normAutofit fontScale="77500" lnSpcReduction="20000"/>
          </a:bodyPr>
          <a:lstStyle/>
          <a:p>
            <a:r>
              <a:rPr lang="ru-RU" dirty="0" smtClean="0"/>
              <a:t>Вместе с зарождением различный теорий управлении параллельно шло развитие управления персоналом</a:t>
            </a:r>
            <a:r>
              <a:rPr lang="ru-RU" dirty="0" smtClean="0"/>
              <a:t>.</a:t>
            </a:r>
            <a:r>
              <a:rPr lang="en-US" dirty="0" smtClean="0"/>
              <a:t> Together with the birth of a different management theories accompanied by the development of Human Resource </a:t>
            </a:r>
            <a:r>
              <a:rPr lang="en-US" dirty="0" smtClean="0"/>
              <a:t>Management</a:t>
            </a:r>
            <a:r>
              <a:rPr lang="ru-RU" dirty="0" smtClean="0"/>
              <a:t>.</a:t>
            </a:r>
            <a:endParaRPr lang="ru-RU" dirty="0" smtClean="0"/>
          </a:p>
          <a:p>
            <a:r>
              <a:rPr lang="en-US" dirty="0" smtClean="0"/>
              <a:t>Since </a:t>
            </a:r>
            <a:r>
              <a:rPr lang="en-US" dirty="0" smtClean="0"/>
              <a:t>1900 starts specialization in this field of </a:t>
            </a:r>
            <a:r>
              <a:rPr lang="en-US" dirty="0" smtClean="0"/>
              <a:t>activity</a:t>
            </a:r>
            <a:r>
              <a:rPr lang="ru-RU" dirty="0" smtClean="0"/>
              <a:t>.</a:t>
            </a:r>
            <a:endParaRPr lang="ru-RU" dirty="0" smtClean="0"/>
          </a:p>
          <a:p>
            <a:r>
              <a:rPr lang="en-US" dirty="0" smtClean="0"/>
              <a:t>heretofore </a:t>
            </a:r>
            <a:r>
              <a:rPr lang="en-US" dirty="0" smtClean="0"/>
              <a:t>the staff engaged in control functions head of the organization, which has spent on this activity about 80% of its activity.</a:t>
            </a:r>
            <a:endParaRPr lang="ru-RU" dirty="0" smtClean="0"/>
          </a:p>
          <a:p>
            <a:r>
              <a:rPr lang="en-US" dirty="0" smtClean="0"/>
              <a:t>Therefore</a:t>
            </a:r>
            <a:r>
              <a:rPr lang="en-US" dirty="0" smtClean="0"/>
              <a:t>, to work with the staff began to demand special servants who deal would improve relations between the administration and staff.</a:t>
            </a:r>
            <a:endParaRPr lang="ru-RU" dirty="0" smtClean="0"/>
          </a:p>
          <a:p>
            <a:endParaRPr lang="ru-RU"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Содержимое 2"/>
          <p:cNvSpPr>
            <a:spLocks noGrp="1"/>
          </p:cNvSpPr>
          <p:nvPr>
            <p:ph idx="1"/>
          </p:nvPr>
        </p:nvSpPr>
        <p:spPr>
          <a:xfrm>
            <a:off x="457200" y="762000"/>
            <a:ext cx="7239000" cy="5694363"/>
          </a:xfrm>
        </p:spPr>
        <p:txBody>
          <a:bodyPr>
            <a:normAutofit fontScale="92500" lnSpcReduction="10000"/>
          </a:bodyPr>
          <a:lstStyle/>
          <a:p>
            <a:r>
              <a:rPr lang="en-US" dirty="0" smtClean="0"/>
              <a:t>In 1900 </a:t>
            </a:r>
            <a:r>
              <a:rPr lang="en-US" dirty="0" smtClean="0"/>
              <a:t>the American entrepreneur </a:t>
            </a:r>
            <a:r>
              <a:rPr lang="en-US" dirty="0" err="1" smtClean="0"/>
              <a:t>Goodrick</a:t>
            </a:r>
            <a:r>
              <a:rPr lang="en-US" dirty="0" smtClean="0"/>
              <a:t> settled on the firm work of the Special Bureau for hiring workers</a:t>
            </a:r>
            <a:endParaRPr lang="ru-RU" dirty="0" smtClean="0"/>
          </a:p>
          <a:p>
            <a:r>
              <a:rPr lang="en-US" dirty="0" smtClean="0"/>
              <a:t>In </a:t>
            </a:r>
            <a:r>
              <a:rPr lang="en-US" dirty="0" smtClean="0"/>
              <a:t>1912 came the personnel department in the modern sense of the word, whose experience was quickly spread across </a:t>
            </a:r>
            <a:r>
              <a:rPr lang="en-US" dirty="0" smtClean="0"/>
              <a:t>America</a:t>
            </a:r>
            <a:r>
              <a:rPr lang="ru-RU" dirty="0" smtClean="0"/>
              <a:t>.</a:t>
            </a:r>
            <a:endParaRPr lang="ru-RU" dirty="0" smtClean="0"/>
          </a:p>
          <a:p>
            <a:r>
              <a:rPr lang="en-US" dirty="0" smtClean="0"/>
              <a:t>Workers </a:t>
            </a:r>
            <a:r>
              <a:rPr lang="en-US" dirty="0" smtClean="0"/>
              <a:t>engaged in the service of settling relations between employers and workers have studied the mood of workers, organized joint celebrations, led HR documentation.</a:t>
            </a:r>
            <a:endParaRPr lang="ru-RU" dirty="0" smtClean="0"/>
          </a:p>
          <a:p>
            <a:endParaRPr lang="ru-RU"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Содержимое 2"/>
          <p:cNvSpPr>
            <a:spLocks noGrp="1"/>
          </p:cNvSpPr>
          <p:nvPr>
            <p:ph idx="1"/>
          </p:nvPr>
        </p:nvSpPr>
        <p:spPr>
          <a:xfrm>
            <a:off x="457200" y="457200"/>
            <a:ext cx="7239000" cy="5999163"/>
          </a:xfrm>
        </p:spPr>
        <p:txBody>
          <a:bodyPr>
            <a:normAutofit fontScale="92500" lnSpcReduction="10000"/>
          </a:bodyPr>
          <a:lstStyle/>
          <a:p>
            <a:r>
              <a:rPr lang="en-US" dirty="0" smtClean="0"/>
              <a:t>In </a:t>
            </a:r>
            <a:r>
              <a:rPr lang="en-US" dirty="0" smtClean="0"/>
              <a:t>30 years of HR departments have focused on the negotiation of labor contracts. The total control over the activities in the field of personnel management.</a:t>
            </a:r>
            <a:endParaRPr lang="ru-RU" dirty="0" smtClean="0"/>
          </a:p>
          <a:p>
            <a:r>
              <a:rPr lang="en-US" dirty="0" smtClean="0"/>
              <a:t>In </a:t>
            </a:r>
            <a:r>
              <a:rPr lang="en-US" dirty="0" smtClean="0"/>
              <a:t>the 40 years have passed laws regulating the activities of management services staff.</a:t>
            </a:r>
            <a:endParaRPr lang="ru-RU" dirty="0" smtClean="0"/>
          </a:p>
          <a:p>
            <a:r>
              <a:rPr lang="en-US" dirty="0" smtClean="0"/>
              <a:t>During </a:t>
            </a:r>
            <a:r>
              <a:rPr lang="en-US" dirty="0" smtClean="0"/>
              <a:t>the formation of a new profession emerged: recruiters, welfare secretary, manager of wages and pensions, the interviewer, Training Specialist, and others.</a:t>
            </a:r>
            <a:endParaRPr lang="ru-RU" dirty="0" smtClean="0"/>
          </a:p>
          <a:p>
            <a:r>
              <a:rPr lang="en-US" dirty="0" smtClean="0"/>
              <a:t>In </a:t>
            </a:r>
            <a:r>
              <a:rPr lang="en-US" dirty="0" smtClean="0"/>
              <a:t>the 50s there was a bureaucratization departments of Personnel </a:t>
            </a:r>
            <a:r>
              <a:rPr lang="en-US" dirty="0" smtClean="0"/>
              <a:t>Management</a:t>
            </a:r>
            <a:r>
              <a:rPr lang="ru-RU" dirty="0" smtClean="0"/>
              <a:t>.</a:t>
            </a:r>
            <a:endParaRPr lang="ru-RU"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Содержимое 2"/>
          <p:cNvSpPr>
            <a:spLocks noGrp="1"/>
          </p:cNvSpPr>
          <p:nvPr>
            <p:ph idx="1"/>
          </p:nvPr>
        </p:nvSpPr>
        <p:spPr>
          <a:xfrm>
            <a:off x="457200" y="381000"/>
            <a:ext cx="7239000" cy="6075363"/>
          </a:xfrm>
        </p:spPr>
        <p:txBody>
          <a:bodyPr>
            <a:normAutofit/>
          </a:bodyPr>
          <a:lstStyle/>
          <a:p>
            <a:r>
              <a:rPr lang="en-US" sz="3600" dirty="0" smtClean="0"/>
              <a:t>In </a:t>
            </a:r>
            <a:r>
              <a:rPr lang="en-US" sz="3600" dirty="0" smtClean="0"/>
              <a:t>the 70 years due to excessive bureaucratization of management staff has increased alienation from the production staff.</a:t>
            </a:r>
            <a:endParaRPr lang="ru-RU" sz="3600" dirty="0" smtClean="0"/>
          </a:p>
          <a:p>
            <a:r>
              <a:rPr lang="en-US" sz="3600" dirty="0" smtClean="0"/>
              <a:t> </a:t>
            </a:r>
            <a:r>
              <a:rPr lang="en-US" sz="3600" dirty="0" smtClean="0"/>
              <a:t>During the 70s, many managers have concluded that human resource management is an important factor in the effectiveness of the organization.</a:t>
            </a:r>
            <a:endParaRPr lang="ru-RU" sz="3600" dirty="0" smtClean="0"/>
          </a:p>
          <a:p>
            <a:endParaRPr lang="ru-RU"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Заголовок 1"/>
          <p:cNvSpPr>
            <a:spLocks noGrp="1"/>
          </p:cNvSpPr>
          <p:nvPr>
            <p:ph idx="1"/>
          </p:nvPr>
        </p:nvSpPr>
        <p:spPr>
          <a:xfrm>
            <a:off x="457200" y="228600"/>
            <a:ext cx="7239000" cy="6227763"/>
          </a:xfrm>
        </p:spPr>
        <p:txBody>
          <a:bodyPr>
            <a:normAutofit fontScale="92500" lnSpcReduction="20000"/>
          </a:bodyPr>
          <a:lstStyle/>
          <a:p>
            <a:r>
              <a:rPr lang="en-US" dirty="0" smtClean="0"/>
              <a:t>Thus</a:t>
            </a:r>
            <a:r>
              <a:rPr lang="en-US" dirty="0" smtClean="0"/>
              <a:t>, HR departments have turned to America in the 1970s, and in Western Europe in the 1980s, in the departments of human resources management.</a:t>
            </a:r>
            <a:endParaRPr lang="ru-RU" dirty="0" smtClean="0"/>
          </a:p>
          <a:p>
            <a:r>
              <a:rPr lang="en-US" dirty="0" smtClean="0"/>
              <a:t>This </a:t>
            </a:r>
            <a:r>
              <a:rPr lang="en-US" dirty="0" smtClean="0"/>
              <a:t>meant changing the status of these units within the organization, the introduction of a humanistic approach to managing people</a:t>
            </a:r>
            <a:endParaRPr lang="ru-RU" dirty="0" smtClean="0"/>
          </a:p>
          <a:p>
            <a:r>
              <a:rPr lang="en-US" dirty="0" smtClean="0"/>
              <a:t>New </a:t>
            </a:r>
            <a:r>
              <a:rPr lang="en-US" dirty="0" smtClean="0"/>
              <a:t>directions in human resource management, such as career planning, staff development, job enrichment, improved vertical and horizontal communication, involvement of workers in decision-making, participation in the management of the </a:t>
            </a:r>
            <a:r>
              <a:rPr lang="en-US" dirty="0" smtClean="0"/>
              <a:t>company</a:t>
            </a:r>
            <a:r>
              <a:rPr lang="ru-RU" dirty="0" smtClean="0"/>
              <a:t>.</a:t>
            </a:r>
            <a:endParaRPr lang="ru-RU"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Содержимое 2"/>
          <p:cNvSpPr>
            <a:spLocks noGrp="1"/>
          </p:cNvSpPr>
          <p:nvPr>
            <p:ph idx="1"/>
          </p:nvPr>
        </p:nvSpPr>
        <p:spPr>
          <a:xfrm>
            <a:off x="457200" y="533400"/>
            <a:ext cx="7239000" cy="5922963"/>
          </a:xfrm>
        </p:spPr>
        <p:txBody>
          <a:bodyPr>
            <a:normAutofit lnSpcReduction="10000"/>
          </a:bodyPr>
          <a:lstStyle/>
          <a:p>
            <a:r>
              <a:rPr lang="en-US" dirty="0" smtClean="0"/>
              <a:t>In the 90 years of introducing new innovative approaches to human resource management, which contribute to the realization of creative potential of employees</a:t>
            </a:r>
            <a:r>
              <a:rPr lang="en-US" dirty="0" smtClean="0"/>
              <a:t>.</a:t>
            </a:r>
            <a:endParaRPr lang="ru-RU" dirty="0" smtClean="0"/>
          </a:p>
          <a:p>
            <a:r>
              <a:rPr lang="en-US" dirty="0" smtClean="0"/>
              <a:t> </a:t>
            </a:r>
            <a:r>
              <a:rPr lang="en-US" dirty="0" smtClean="0"/>
              <a:t>At present, the Human Resources Department are large units, including 50 or more people and solve complex and diverse problems</a:t>
            </a:r>
            <a:endParaRPr lang="ru-RU" dirty="0" smtClean="0"/>
          </a:p>
          <a:p>
            <a:r>
              <a:rPr lang="en-US" dirty="0" smtClean="0"/>
              <a:t>They </a:t>
            </a:r>
            <a:r>
              <a:rPr lang="en-US" dirty="0" smtClean="0"/>
              <a:t>base their activities on the basis of strategic planning, extended warranty employment of </a:t>
            </a:r>
            <a:r>
              <a:rPr lang="en-US" dirty="0" smtClean="0"/>
              <a:t>labor</a:t>
            </a:r>
            <a:r>
              <a:rPr lang="ru-RU" dirty="0" smtClean="0"/>
              <a:t>.</a:t>
            </a:r>
            <a:endParaRPr lang="ru-RU" dirty="0" smtClean="0"/>
          </a:p>
          <a:p>
            <a:endParaRPr lang="ru-RU" dirty="0" smtClean="0"/>
          </a:p>
          <a:p>
            <a:endParaRPr lang="ru-RU"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Заголовок 1"/>
          <p:cNvSpPr>
            <a:spLocks noGrp="1"/>
          </p:cNvSpPr>
          <p:nvPr>
            <p:ph idx="1"/>
          </p:nvPr>
        </p:nvSpPr>
        <p:spPr>
          <a:xfrm>
            <a:off x="457200" y="457200"/>
            <a:ext cx="7239000" cy="5999163"/>
          </a:xfrm>
        </p:spPr>
        <p:txBody>
          <a:bodyPr>
            <a:normAutofit lnSpcReduction="10000"/>
          </a:bodyPr>
          <a:lstStyle/>
          <a:p>
            <a:pPr algn="ctr">
              <a:buNone/>
            </a:pPr>
            <a:r>
              <a:rPr lang="en-US" b="1" dirty="0" smtClean="0"/>
              <a:t>Changing </a:t>
            </a:r>
            <a:r>
              <a:rPr lang="en-US" b="1" dirty="0" smtClean="0"/>
              <a:t>the place and role in the organization of unit</a:t>
            </a:r>
            <a:endParaRPr lang="ru-RU" b="1" dirty="0" smtClean="0"/>
          </a:p>
          <a:p>
            <a:r>
              <a:rPr lang="en-US" dirty="0" smtClean="0"/>
              <a:t>Instead</a:t>
            </a:r>
            <a:r>
              <a:rPr lang="en-US" dirty="0" smtClean="0"/>
              <a:t>, the secondary, auxiliary human resource management is becoming one of the important activities of the organization</a:t>
            </a:r>
            <a:endParaRPr lang="ru-RU" dirty="0" smtClean="0"/>
          </a:p>
          <a:p>
            <a:r>
              <a:rPr lang="en-US" dirty="0" smtClean="0"/>
              <a:t>These </a:t>
            </a:r>
            <a:r>
              <a:rPr lang="en-US" dirty="0" smtClean="0"/>
              <a:t>changes go hand in hand with changes in the structure of the organization, the advent complicit management, work teams, overall development strategy of the organization where human resources are central among other resources.</a:t>
            </a:r>
            <a:endParaRPr lang="ru-RU"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p:txBody>
          <a:bodyPr/>
          <a:lstStyle/>
          <a:p>
            <a:pPr eaLnBrk="1" hangingPunct="1"/>
            <a:r>
              <a:rPr lang="ru-RU" sz="2400" i="1" dirty="0" smtClean="0"/>
              <a:t>Рекомендуемая литература:</a:t>
            </a:r>
            <a:r>
              <a:rPr lang="ru-RU" sz="6000" dirty="0" smtClean="0"/>
              <a:t/>
            </a:r>
            <a:br>
              <a:rPr lang="ru-RU" sz="6000" dirty="0" smtClean="0"/>
            </a:br>
            <a:endParaRPr lang="ru-RU" dirty="0" smtClean="0"/>
          </a:p>
        </p:txBody>
      </p:sp>
      <p:sp>
        <p:nvSpPr>
          <p:cNvPr id="3075" name="Содержимое 2"/>
          <p:cNvSpPr>
            <a:spLocks noGrp="1"/>
          </p:cNvSpPr>
          <p:nvPr>
            <p:ph idx="1"/>
          </p:nvPr>
        </p:nvSpPr>
        <p:spPr>
          <a:xfrm>
            <a:off x="3857620" y="0"/>
            <a:ext cx="5286380" cy="6858000"/>
          </a:xfrm>
        </p:spPr>
        <p:txBody>
          <a:bodyPr>
            <a:normAutofit fontScale="40000" lnSpcReduction="20000"/>
          </a:bodyPr>
          <a:lstStyle/>
          <a:p>
            <a:pPr>
              <a:buFont typeface="Arial" charset="0"/>
              <a:buNone/>
              <a:defRPr/>
            </a:pPr>
            <a:r>
              <a:rPr lang="ru-RU" sz="1600" dirty="0" smtClean="0"/>
              <a:t>	</a:t>
            </a:r>
            <a:endParaRPr lang="ru-RU" sz="2000" dirty="0" smtClean="0"/>
          </a:p>
          <a:p>
            <a:pPr eaLnBrk="1" hangingPunct="1">
              <a:defRPr/>
            </a:pPr>
            <a:endParaRPr lang="ru-RU" sz="2000" dirty="0" smtClean="0"/>
          </a:p>
          <a:p>
            <a:pPr marL="0" lvl="0" indent="177800" fontAlgn="base">
              <a:spcBef>
                <a:spcPct val="0"/>
              </a:spcBef>
              <a:spcAft>
                <a:spcPct val="0"/>
              </a:spcAft>
              <a:buNone/>
              <a:tabLst>
                <a:tab pos="114300" algn="l"/>
              </a:tabLst>
            </a:pPr>
            <a:r>
              <a:rPr lang="ru-RU" sz="2900" b="1" dirty="0" smtClean="0">
                <a:latin typeface="Arial" pitchFamily="34" charset="0"/>
                <a:ea typeface="Times New Roman" pitchFamily="18" charset="0"/>
                <a:cs typeface="Arial" pitchFamily="34" charset="0"/>
              </a:rPr>
              <a:t>Основная:</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ru-RU" sz="2900" dirty="0" smtClean="0">
                <a:latin typeface="Arial" pitchFamily="34" charset="0"/>
                <a:ea typeface="Times New Roman" pitchFamily="18" charset="0"/>
                <a:cs typeface="Arial" pitchFamily="34" charset="0"/>
              </a:rPr>
              <a:t>1.Армстронг М. Стратегическое управление человеческими ресурсами/перевод с </a:t>
            </a:r>
            <a:r>
              <a:rPr lang="ru-RU" sz="2900" dirty="0" err="1" smtClean="0">
                <a:latin typeface="Arial" pitchFamily="34" charset="0"/>
                <a:ea typeface="Times New Roman" pitchFamily="18" charset="0"/>
                <a:cs typeface="Arial" pitchFamily="34" charset="0"/>
              </a:rPr>
              <a:t>анг</a:t>
            </a:r>
            <a:r>
              <a:rPr lang="ru-RU" sz="2900" dirty="0" smtClean="0">
                <a:latin typeface="Arial" pitchFamily="34" charset="0"/>
                <a:ea typeface="Times New Roman" pitchFamily="18" charset="0"/>
                <a:cs typeface="Arial" pitchFamily="34" charset="0"/>
              </a:rPr>
              <a:t>. - М.: Смысл, 2012.</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en-US" sz="2900" dirty="0" smtClean="0">
                <a:latin typeface="Arial" pitchFamily="34" charset="0"/>
                <a:ea typeface="Times New Roman" pitchFamily="18" charset="0"/>
                <a:cs typeface="Arial" pitchFamily="34" charset="0"/>
              </a:rPr>
              <a:t>2.</a:t>
            </a:r>
            <a:r>
              <a:rPr lang="en-GB" sz="2900" dirty="0" smtClean="0">
                <a:latin typeface="Arial" pitchFamily="34" charset="0"/>
                <a:ea typeface="Times New Roman" pitchFamily="18" charset="0"/>
                <a:cs typeface="Arial" pitchFamily="34" charset="0"/>
              </a:rPr>
              <a:t>Armstrong M. (2006). Strategic  human resource management. Typeset by </a:t>
            </a:r>
            <a:r>
              <a:rPr lang="en-GB" sz="2900" dirty="0" err="1" smtClean="0">
                <a:latin typeface="Arial" pitchFamily="34" charset="0"/>
                <a:ea typeface="Times New Roman" pitchFamily="18" charset="0"/>
                <a:cs typeface="Arial" pitchFamily="34" charset="0"/>
              </a:rPr>
              <a:t>Caxon</a:t>
            </a:r>
            <a:r>
              <a:rPr lang="en-GB" sz="2900" dirty="0" smtClean="0">
                <a:latin typeface="Arial" pitchFamily="34" charset="0"/>
                <a:ea typeface="Times New Roman" pitchFamily="18" charset="0"/>
                <a:cs typeface="Arial" pitchFamily="34" charset="0"/>
              </a:rPr>
              <a:t> graphics Ltd.</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en-US" sz="2900" dirty="0" smtClean="0">
                <a:latin typeface="Arial" pitchFamily="34" charset="0"/>
                <a:ea typeface="Times New Roman" pitchFamily="18" charset="0"/>
                <a:cs typeface="Arial" pitchFamily="34" charset="0"/>
              </a:rPr>
              <a:t>3.</a:t>
            </a:r>
            <a:r>
              <a:rPr lang="en-US" sz="2900" dirty="0" smtClean="0">
                <a:solidFill>
                  <a:srgbClr val="000000"/>
                </a:solidFill>
                <a:latin typeface="Arial" pitchFamily="34" charset="0"/>
                <a:ea typeface="Times New Roman" pitchFamily="18" charset="0"/>
                <a:cs typeface="Arial" pitchFamily="34" charset="0"/>
              </a:rPr>
              <a:t> Arthur D. Fundamentals of Human Resources Management.</a:t>
            </a:r>
            <a:r>
              <a:rPr lang="en-GB" sz="2900" dirty="0" smtClean="0">
                <a:solidFill>
                  <a:srgbClr val="000000"/>
                </a:solidFill>
                <a:latin typeface="Arial" pitchFamily="34" charset="0"/>
                <a:ea typeface="Times New Roman" pitchFamily="18" charset="0"/>
                <a:cs typeface="Arial" pitchFamily="34" charset="0"/>
              </a:rPr>
              <a:t>fourth edition. </a:t>
            </a:r>
            <a:r>
              <a:rPr lang="en-US" sz="2900" dirty="0" err="1" smtClean="0">
                <a:solidFill>
                  <a:srgbClr val="000000"/>
                </a:solidFill>
                <a:latin typeface="Arial" pitchFamily="34" charset="0"/>
                <a:ea typeface="Times New Roman" pitchFamily="18" charset="0"/>
                <a:cs typeface="Arial" pitchFamily="34" charset="0"/>
              </a:rPr>
              <a:t>Amacom</a:t>
            </a:r>
            <a:r>
              <a:rPr lang="ru-RU" sz="2900" dirty="0" smtClean="0">
                <a:solidFill>
                  <a:srgbClr val="000000"/>
                </a:solidFill>
                <a:latin typeface="Arial" pitchFamily="34" charset="0"/>
                <a:ea typeface="Times New Roman" pitchFamily="18" charset="0"/>
                <a:cs typeface="Arial" pitchFamily="34" charset="0"/>
              </a:rPr>
              <a:t>, 2011.</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ru-RU" sz="2900" dirty="0" smtClean="0">
                <a:solidFill>
                  <a:srgbClr val="000000"/>
                </a:solidFill>
                <a:latin typeface="Arial" pitchFamily="34" charset="0"/>
                <a:ea typeface="Times New Roman" pitchFamily="18" charset="0"/>
                <a:cs typeface="Arial" pitchFamily="34" charset="0"/>
              </a:rPr>
              <a:t>4. </a:t>
            </a:r>
            <a:r>
              <a:rPr lang="ru-RU" sz="2900" dirty="0" smtClean="0">
                <a:latin typeface="Arial" pitchFamily="34" charset="0"/>
                <a:ea typeface="Times New Roman" pitchFamily="18" charset="0"/>
                <a:cs typeface="Arial" pitchFamily="34" charset="0"/>
              </a:rPr>
              <a:t>Бакирова Г.Х. Управление человеческими ресурсами. – СПб.: Речь, 2010. </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ru-RU" sz="2900" dirty="0" smtClean="0">
                <a:latin typeface="Arial" pitchFamily="34" charset="0"/>
                <a:ea typeface="Times New Roman" pitchFamily="18" charset="0"/>
                <a:cs typeface="Arial" pitchFamily="34" charset="0"/>
              </a:rPr>
              <a:t>5.Бакирова Г.Х. Тренинг по управлению персоналом. СПб.: Речь, 2011. </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ru-RU" sz="2900" dirty="0" smtClean="0">
                <a:latin typeface="Arial" pitchFamily="34" charset="0"/>
                <a:ea typeface="Times New Roman" pitchFamily="18" charset="0"/>
                <a:cs typeface="Arial" pitchFamily="34" charset="0"/>
              </a:rPr>
              <a:t>6..Базаров Т.Ю. Управление персоналом. Практикум. – М.:ЮНИТИ-ДАНА, 2013. </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ru-RU" sz="2900" dirty="0" smtClean="0">
                <a:latin typeface="Times New Roman" pitchFamily="18" charset="0"/>
                <a:ea typeface="Times New Roman" pitchFamily="18" charset="0"/>
                <a:cs typeface="Times New Roman" pitchFamily="18" charset="0"/>
              </a:rPr>
              <a:t>7.</a:t>
            </a:r>
            <a:r>
              <a:rPr lang="ru-RU" sz="2900" dirty="0" smtClean="0">
                <a:latin typeface="Calibri" pitchFamily="34" charset="0"/>
                <a:ea typeface="Times New Roman" pitchFamily="18" charset="0"/>
                <a:cs typeface="Times New Roman" pitchFamily="18" charset="0"/>
              </a:rPr>
              <a:t>Барбара Арт. </a:t>
            </a:r>
            <a:r>
              <a:rPr lang="en-US" sz="2900" dirty="0" err="1" smtClean="0">
                <a:latin typeface="Calibri" pitchFamily="34" charset="0"/>
                <a:ea typeface="Times New Roman" pitchFamily="18" charset="0"/>
                <a:cs typeface="Times New Roman" pitchFamily="18" charset="0"/>
              </a:rPr>
              <a:t>Bersin</a:t>
            </a:r>
            <a:r>
              <a:rPr lang="ru-RU" sz="2900" dirty="0" smtClean="0">
                <a:latin typeface="Calibri" pitchFamily="34" charset="0"/>
                <a:ea typeface="Times New Roman" pitchFamily="18" charset="0"/>
                <a:cs typeface="Times New Roman" pitchFamily="18" charset="0"/>
              </a:rPr>
              <a:t> &amp; </a:t>
            </a:r>
            <a:r>
              <a:rPr lang="en-US" sz="2900" dirty="0" smtClean="0">
                <a:latin typeface="Calibri" pitchFamily="34" charset="0"/>
                <a:ea typeface="Times New Roman" pitchFamily="18" charset="0"/>
                <a:cs typeface="Times New Roman" pitchFamily="18" charset="0"/>
              </a:rPr>
              <a:t>Associates</a:t>
            </a:r>
            <a:r>
              <a:rPr lang="ru-RU" sz="2900" dirty="0" smtClean="0">
                <a:latin typeface="Calibri" pitchFamily="34" charset="0"/>
                <a:ea typeface="Times New Roman" pitchFamily="18" charset="0"/>
                <a:cs typeface="Times New Roman" pitchFamily="18" charset="0"/>
              </a:rPr>
              <a:t> © 2011. </a:t>
            </a:r>
            <a:r>
              <a:rPr lang="en-US" sz="2900" dirty="0" smtClean="0">
                <a:latin typeface="Calibri" pitchFamily="34" charset="0"/>
                <a:ea typeface="Times New Roman" pitchFamily="18" charset="0"/>
                <a:cs typeface="Times New Roman" pitchFamily="18" charset="0"/>
              </a:rPr>
              <a:t>High-Impact Leadership Development for the 21st Century (Part 1): Key Findings, Trends and Analytics.</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ru-RU" sz="2900" dirty="0" smtClean="0">
                <a:latin typeface="Arial" pitchFamily="34" charset="0"/>
                <a:ea typeface="Times New Roman" pitchFamily="18" charset="0"/>
                <a:cs typeface="Arial" pitchFamily="34" charset="0"/>
              </a:rPr>
              <a:t>8.Борисова Е.А. Оценка и аттестация персонала. – СПб: Питер, 2013.</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ru-RU" sz="2900" dirty="0" smtClean="0">
                <a:latin typeface="Arial" pitchFamily="34" charset="0"/>
                <a:ea typeface="Times New Roman" pitchFamily="18" charset="0"/>
                <a:cs typeface="Arial" pitchFamily="34" charset="0"/>
              </a:rPr>
              <a:t>9.Дубинская Е.Н.Техники подбора персонала. - СПб.: Речь, 2012. </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en-US" sz="2900" dirty="0" smtClean="0">
                <a:latin typeface="Arial" pitchFamily="34" charset="0"/>
                <a:ea typeface="Times New Roman" pitchFamily="18" charset="0"/>
                <a:cs typeface="Arial" pitchFamily="34" charset="0"/>
              </a:rPr>
              <a:t>10</a:t>
            </a:r>
            <a:r>
              <a:rPr lang="en-GB" sz="2900" dirty="0" smtClean="0">
                <a:latin typeface="Arial" pitchFamily="34" charset="0"/>
                <a:ea typeface="Times New Roman" pitchFamily="18" charset="0"/>
                <a:cs typeface="Arial" pitchFamily="34" charset="0"/>
              </a:rPr>
              <a:t>.</a:t>
            </a:r>
            <a:r>
              <a:rPr lang="en-GB" sz="2900" dirty="0" err="1" smtClean="0">
                <a:latin typeface="Arial" pitchFamily="34" charset="0"/>
                <a:ea typeface="Times New Roman" pitchFamily="18" charset="0"/>
                <a:cs typeface="Arial" pitchFamily="34" charset="0"/>
              </a:rPr>
              <a:t>Blancero</a:t>
            </a:r>
            <a:r>
              <a:rPr lang="en-GB" sz="2900" dirty="0" smtClean="0">
                <a:latin typeface="Arial" pitchFamily="34" charset="0"/>
                <a:ea typeface="Times New Roman" pitchFamily="18" charset="0"/>
                <a:cs typeface="Arial" pitchFamily="34" charset="0"/>
              </a:rPr>
              <a:t> D., </a:t>
            </a:r>
            <a:r>
              <a:rPr lang="en-GB" sz="2900" dirty="0" err="1" smtClean="0">
                <a:latin typeface="Arial" pitchFamily="34" charset="0"/>
                <a:ea typeface="Times New Roman" pitchFamily="18" charset="0"/>
                <a:cs typeface="Arial" pitchFamily="34" charset="0"/>
              </a:rPr>
              <a:t>Boroski</a:t>
            </a:r>
            <a:r>
              <a:rPr lang="en-GB" sz="2900" dirty="0" smtClean="0">
                <a:latin typeface="Arial" pitchFamily="34" charset="0"/>
                <a:ea typeface="Times New Roman" pitchFamily="18" charset="0"/>
                <a:cs typeface="Arial" pitchFamily="34" charset="0"/>
              </a:rPr>
              <a:t> J., Dyer L. Key competencies for a transformed human resource organization: results of a field study </a:t>
            </a:r>
            <a:r>
              <a:rPr lang="en-US" sz="2900" dirty="0" smtClean="0">
                <a:latin typeface="Arial" pitchFamily="34" charset="0"/>
                <a:ea typeface="Times New Roman" pitchFamily="18" charset="0"/>
                <a:cs typeface="Arial" pitchFamily="34" charset="0"/>
              </a:rPr>
              <a:t>// </a:t>
            </a:r>
            <a:r>
              <a:rPr lang="en-GB" sz="2900" dirty="0" smtClean="0">
                <a:latin typeface="Arial" pitchFamily="34" charset="0"/>
                <a:ea typeface="Times New Roman" pitchFamily="18" charset="0"/>
                <a:cs typeface="Arial" pitchFamily="34" charset="0"/>
              </a:rPr>
              <a:t>Human resource management</a:t>
            </a:r>
            <a:r>
              <a:rPr lang="en-US" sz="2900" dirty="0" smtClean="0">
                <a:latin typeface="Arial" pitchFamily="34" charset="0"/>
                <a:ea typeface="Times New Roman" pitchFamily="18" charset="0"/>
                <a:cs typeface="Arial" pitchFamily="34" charset="0"/>
              </a:rPr>
              <a:t>.</a:t>
            </a:r>
            <a:r>
              <a:rPr lang="en-GB" sz="2900" dirty="0" smtClean="0">
                <a:latin typeface="Arial" pitchFamily="34" charset="0"/>
                <a:ea typeface="Times New Roman" pitchFamily="18" charset="0"/>
                <a:cs typeface="Arial" pitchFamily="34" charset="0"/>
              </a:rPr>
              <a:t> - 2011. Vol.35</a:t>
            </a:r>
            <a:r>
              <a:rPr lang="en-US" sz="2900" dirty="0" smtClean="0">
                <a:latin typeface="Arial" pitchFamily="34" charset="0"/>
                <a:ea typeface="Times New Roman" pitchFamily="18" charset="0"/>
                <a:cs typeface="Arial" pitchFamily="34" charset="0"/>
              </a:rPr>
              <a:t>.</a:t>
            </a:r>
            <a:r>
              <a:rPr lang="en-GB" sz="2900" dirty="0" smtClean="0">
                <a:latin typeface="Arial" pitchFamily="34" charset="0"/>
                <a:ea typeface="Times New Roman" pitchFamily="18" charset="0"/>
                <a:cs typeface="Arial" pitchFamily="34" charset="0"/>
              </a:rPr>
              <a:t> - </a:t>
            </a:r>
            <a:r>
              <a:rPr lang="en-US" sz="2900" dirty="0" smtClean="0">
                <a:latin typeface="Arial" pitchFamily="34" charset="0"/>
                <a:ea typeface="Times New Roman" pitchFamily="18" charset="0"/>
                <a:cs typeface="Arial" pitchFamily="34" charset="0"/>
              </a:rPr>
              <a:t>№</a:t>
            </a:r>
            <a:r>
              <a:rPr lang="en-GB" sz="2900" dirty="0" smtClean="0">
                <a:latin typeface="Arial" pitchFamily="34" charset="0"/>
                <a:ea typeface="Times New Roman" pitchFamily="18" charset="0"/>
                <a:cs typeface="Arial" pitchFamily="34" charset="0"/>
              </a:rPr>
              <a:t> 3</a:t>
            </a:r>
            <a:r>
              <a:rPr lang="en-US" sz="2900" dirty="0" smtClean="0">
                <a:latin typeface="Arial" pitchFamily="34" charset="0"/>
                <a:ea typeface="Times New Roman" pitchFamily="18" charset="0"/>
                <a:cs typeface="Arial" pitchFamily="34" charset="0"/>
              </a:rPr>
              <a:t>.</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en-US" sz="2900" dirty="0" smtClean="0">
                <a:latin typeface="Times New Roman" pitchFamily="18" charset="0"/>
                <a:ea typeface="Times New Roman" pitchFamily="18" charset="0"/>
                <a:cs typeface="Times New Roman" pitchFamily="18" charset="0"/>
              </a:rPr>
              <a:t>11.</a:t>
            </a:r>
            <a:r>
              <a:rPr lang="en-US" sz="2900" dirty="0" smtClean="0">
                <a:solidFill>
                  <a:srgbClr val="000000"/>
                </a:solidFill>
                <a:latin typeface="Times New Roman" pitchFamily="18" charset="0"/>
                <a:ea typeface="Times New Roman" pitchFamily="18" charset="0"/>
                <a:cs typeface="Times New Roman" pitchFamily="18" charset="0"/>
              </a:rPr>
              <a:t>Stewart G., Brown K.G. Human Resource Management.</a:t>
            </a:r>
            <a:r>
              <a:rPr lang="en-US" sz="2900" dirty="0" smtClean="0">
                <a:latin typeface="Times New Roman" pitchFamily="18" charset="0"/>
                <a:ea typeface="Times New Roman" pitchFamily="18" charset="0"/>
                <a:cs typeface="Times New Roman" pitchFamily="18" charset="0"/>
              </a:rPr>
              <a:t> Linking strategy to practice. </a:t>
            </a:r>
            <a:r>
              <a:rPr lang="en-US" sz="2900" dirty="0" smtClean="0">
                <a:solidFill>
                  <a:srgbClr val="000000"/>
                </a:solidFill>
                <a:latin typeface="Times New Roman" pitchFamily="18" charset="0"/>
                <a:ea typeface="Times New Roman" pitchFamily="18" charset="0"/>
                <a:cs typeface="Times New Roman" pitchFamily="18" charset="0"/>
              </a:rPr>
              <a:t>Wiley</a:t>
            </a:r>
            <a:r>
              <a:rPr lang="ru-RU" sz="2900" dirty="0" smtClean="0">
                <a:solidFill>
                  <a:srgbClr val="000000"/>
                </a:solidFill>
                <a:latin typeface="Times New Roman" pitchFamily="18" charset="0"/>
                <a:ea typeface="Times New Roman" pitchFamily="18" charset="0"/>
                <a:cs typeface="Times New Roman" pitchFamily="18" charset="0"/>
              </a:rPr>
              <a:t>, 2010.</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ru-RU" sz="2900" b="1" dirty="0" smtClean="0">
                <a:latin typeface="Times New Roman" pitchFamily="18" charset="0"/>
                <a:ea typeface="Times New Roman" pitchFamily="18" charset="0"/>
                <a:cs typeface="Times New Roman" pitchFamily="18" charset="0"/>
              </a:rPr>
              <a:t>Дополнительная:</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ru-RU" sz="2900" dirty="0" smtClean="0">
                <a:latin typeface="Arial" pitchFamily="34" charset="0"/>
                <a:ea typeface="Times New Roman" pitchFamily="18" charset="0"/>
                <a:cs typeface="Arial" pitchFamily="34" charset="0"/>
              </a:rPr>
              <a:t>1.Базаров Т.Ю. Технология центров оценки персонала: процессы и результаты. - М.: </a:t>
            </a:r>
            <a:r>
              <a:rPr lang="ru-RU" sz="2900" dirty="0" err="1" smtClean="0">
                <a:latin typeface="Arial" pitchFamily="34" charset="0"/>
                <a:ea typeface="Times New Roman" pitchFamily="18" charset="0"/>
                <a:cs typeface="Arial" pitchFamily="34" charset="0"/>
              </a:rPr>
              <a:t>Кнорус</a:t>
            </a:r>
            <a:r>
              <a:rPr lang="ru-RU" sz="2900" dirty="0" smtClean="0">
                <a:latin typeface="Arial" pitchFamily="34" charset="0"/>
                <a:ea typeface="Times New Roman" pitchFamily="18" charset="0"/>
                <a:cs typeface="Arial" pitchFamily="34" charset="0"/>
              </a:rPr>
              <a:t>, </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ru-RU" sz="2900" dirty="0" smtClean="0">
                <a:latin typeface="Arial" pitchFamily="34" charset="0"/>
                <a:ea typeface="Times New Roman" pitchFamily="18" charset="0"/>
                <a:cs typeface="Arial" pitchFamily="34" charset="0"/>
              </a:rPr>
              <a:t>2.Дубинская Е.Н.Техники подбора персонала. - СПб.: Речь, 2012. </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ru-RU" sz="2900" dirty="0" smtClean="0">
                <a:latin typeface="Times New Roman" pitchFamily="18" charset="0"/>
                <a:ea typeface="Times New Roman" pitchFamily="18" charset="0"/>
                <a:cs typeface="Times New Roman" pitchFamily="18" charset="0"/>
              </a:rPr>
              <a:t>3.Кибанов А.Я. Управление персоналом. Учебник. - М.: ИНФРА-М, 2012.</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ru-RU" sz="2900" dirty="0" smtClean="0">
                <a:latin typeface="Times New Roman" pitchFamily="18" charset="0"/>
                <a:ea typeface="Times New Roman" pitchFamily="18" charset="0"/>
                <a:cs typeface="Times New Roman" pitchFamily="18" charset="0"/>
              </a:rPr>
              <a:t>4.Ковалев С.В. Работа с персоналом. </a:t>
            </a:r>
            <a:r>
              <a:rPr lang="ru-RU" sz="2900" dirty="0" smtClean="0">
                <a:ea typeface="Times New Roman" pitchFamily="18" charset="0"/>
                <a:cs typeface="Times New Roman" pitchFamily="18" charset="0"/>
              </a:rPr>
              <a:t>–</a:t>
            </a:r>
            <a:r>
              <a:rPr lang="ru-RU" sz="2900" dirty="0" smtClean="0">
                <a:latin typeface="Times New Roman" pitchFamily="18" charset="0"/>
                <a:ea typeface="Times New Roman" pitchFamily="18" charset="0"/>
                <a:cs typeface="Times New Roman" pitchFamily="18" charset="0"/>
              </a:rPr>
              <a:t> М.: Альфа-Пресс, 2008.</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ru-RU" sz="2900" dirty="0" smtClean="0">
                <a:latin typeface="Arial" pitchFamily="34" charset="0"/>
                <a:ea typeface="Times New Roman" pitchFamily="18" charset="0"/>
                <a:cs typeface="Arial" pitchFamily="34" charset="0"/>
              </a:rPr>
              <a:t>5.Почебут Л.Г., </a:t>
            </a:r>
            <a:r>
              <a:rPr lang="ru-RU" sz="2900" dirty="0" err="1" smtClean="0">
                <a:latin typeface="Arial" pitchFamily="34" charset="0"/>
                <a:ea typeface="Times New Roman" pitchFamily="18" charset="0"/>
                <a:cs typeface="Arial" pitchFamily="34" charset="0"/>
              </a:rPr>
              <a:t>Чикер</a:t>
            </a:r>
            <a:r>
              <a:rPr lang="ru-RU" sz="2900" dirty="0" smtClean="0">
                <a:latin typeface="Arial" pitchFamily="34" charset="0"/>
                <a:ea typeface="Times New Roman" pitchFamily="18" charset="0"/>
                <a:cs typeface="Arial" pitchFamily="34" charset="0"/>
              </a:rPr>
              <a:t> В.А.Организационная социальная психология. - СПб.: Речь, 2010. </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ru-RU" sz="2900" dirty="0" smtClean="0">
                <a:latin typeface="Arial" pitchFamily="34" charset="0"/>
                <a:ea typeface="Times New Roman" pitchFamily="18" charset="0"/>
                <a:cs typeface="Arial" pitchFamily="34" charset="0"/>
              </a:rPr>
              <a:t>6.Практикум по психологии менеджмента и профессиональной деятельности/под </a:t>
            </a:r>
            <a:r>
              <a:rPr lang="ru-RU" sz="2900" dirty="0" err="1" smtClean="0">
                <a:latin typeface="Arial" pitchFamily="34" charset="0"/>
                <a:ea typeface="Times New Roman" pitchFamily="18" charset="0"/>
                <a:cs typeface="Arial" pitchFamily="34" charset="0"/>
              </a:rPr>
              <a:t>ред.Г.С.Никифорова</a:t>
            </a:r>
            <a:r>
              <a:rPr lang="ru-RU" sz="2900" dirty="0" smtClean="0">
                <a:latin typeface="Arial" pitchFamily="34" charset="0"/>
                <a:ea typeface="Times New Roman" pitchFamily="18" charset="0"/>
                <a:cs typeface="Arial" pitchFamily="34" charset="0"/>
              </a:rPr>
              <a:t>, М.А.Дмитриевой и др. - СПб.: Речь, 2013. </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en-US" sz="2900" dirty="0" smtClean="0">
                <a:latin typeface="Times New Roman" pitchFamily="18" charset="0"/>
                <a:ea typeface="Times New Roman" pitchFamily="18" charset="0"/>
                <a:cs typeface="Times New Roman" pitchFamily="18" charset="0"/>
              </a:rPr>
              <a:t>7.</a:t>
            </a:r>
            <a:r>
              <a:rPr lang="en-GB" sz="2900" dirty="0" smtClean="0">
                <a:latin typeface="Times New Roman" pitchFamily="18" charset="0"/>
                <a:ea typeface="Times New Roman" pitchFamily="18" charset="0"/>
                <a:cs typeface="Times New Roman" pitchFamily="18" charset="0"/>
              </a:rPr>
              <a:t>Becker G.S. (2011) Human capital: Theoretical and Empirical Analysis. - N-Y., 2011</a:t>
            </a:r>
            <a:r>
              <a:rPr lang="en-US" sz="2900" dirty="0" smtClean="0">
                <a:latin typeface="Times New Roman" pitchFamily="18" charset="0"/>
                <a:ea typeface="Times New Roman" pitchFamily="18" charset="0"/>
                <a:cs typeface="Times New Roman" pitchFamily="18" charset="0"/>
              </a:rPr>
              <a:t>.</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en-US" sz="2900" b="1" dirty="0" smtClean="0">
                <a:latin typeface="Times New Roman" pitchFamily="18" charset="0"/>
                <a:ea typeface="Times New Roman" pitchFamily="18" charset="0"/>
                <a:cs typeface="Times New Roman" pitchFamily="18" charset="0"/>
              </a:rPr>
              <a:t>Internet resources. </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en-US" sz="2900" dirty="0" smtClean="0">
                <a:latin typeface="Times New Roman" pitchFamily="18" charset="0"/>
                <a:ea typeface="Times New Roman" pitchFamily="18" charset="0"/>
                <a:cs typeface="Times New Roman" pitchFamily="18" charset="0"/>
                <a:hlinkClick r:id="rId2"/>
              </a:rPr>
              <a:t>www.nasoup.com</a:t>
            </a:r>
            <a:r>
              <a:rPr lang="en-US" sz="2900" dirty="0" smtClean="0">
                <a:latin typeface="Times New Roman" pitchFamily="18" charset="0"/>
                <a:ea typeface="Times New Roman" pitchFamily="18" charset="0"/>
                <a:cs typeface="Times New Roman" pitchFamily="18" charset="0"/>
              </a:rPr>
              <a:t>. http://www.azps.ru</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en-US" sz="2900" dirty="0" smtClean="0">
                <a:latin typeface="Times New Roman" pitchFamily="18" charset="0"/>
                <a:ea typeface="Times New Roman" pitchFamily="18" charset="0"/>
                <a:cs typeface="Times New Roman" pitchFamily="18" charset="0"/>
                <a:hlinkClick r:id="rId3"/>
              </a:rPr>
              <a:t>http://www.top-personal.ru</a:t>
            </a:r>
            <a:r>
              <a:rPr lang="en-US" sz="2900" dirty="0" smtClean="0">
                <a:latin typeface="Times New Roman" pitchFamily="18" charset="0"/>
                <a:ea typeface="Times New Roman" pitchFamily="18" charset="0"/>
                <a:cs typeface="Times New Roman" pitchFamily="18" charset="0"/>
              </a:rPr>
              <a:t> </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en-US" sz="2900" dirty="0" smtClean="0">
                <a:latin typeface="Times New Roman" pitchFamily="18" charset="0"/>
                <a:ea typeface="Times New Roman" pitchFamily="18" charset="0"/>
                <a:cs typeface="Times New Roman" pitchFamily="18" charset="0"/>
                <a:hlinkClick r:id="rId4"/>
              </a:rPr>
              <a:t>http://www.hrm.ua</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en-US" sz="2900" dirty="0" smtClean="0">
                <a:latin typeface="Times New Roman" pitchFamily="18" charset="0"/>
                <a:ea typeface="Times New Roman" pitchFamily="18" charset="0"/>
                <a:cs typeface="Times New Roman" pitchFamily="18" charset="0"/>
                <a:hlinkClick r:id="rId5"/>
              </a:rPr>
              <a:t>http://www.hrm.ru</a:t>
            </a:r>
            <a:r>
              <a:rPr lang="en-US" sz="2900" dirty="0" smtClean="0">
                <a:latin typeface="Times New Roman" pitchFamily="18" charset="0"/>
                <a:ea typeface="Times New Roman" pitchFamily="18" charset="0"/>
                <a:cs typeface="Times New Roman" pitchFamily="18" charset="0"/>
              </a:rPr>
              <a:t> </a:t>
            </a:r>
            <a:endParaRPr lang="ru-RU" sz="2900" dirty="0" smtClean="0">
              <a:latin typeface="Arial" pitchFamily="34" charset="0"/>
              <a:cs typeface="Arial" pitchFamily="34" charset="0"/>
            </a:endParaRPr>
          </a:p>
          <a:p>
            <a:pPr marL="0" lvl="0" indent="0" eaLnBrk="0" fontAlgn="base" hangingPunct="0">
              <a:spcBef>
                <a:spcPct val="0"/>
              </a:spcBef>
              <a:spcAft>
                <a:spcPct val="0"/>
              </a:spcAft>
              <a:buNone/>
              <a:tabLst>
                <a:tab pos="114300" algn="l"/>
              </a:tabLst>
            </a:pPr>
            <a:r>
              <a:rPr lang="en-US" sz="2900" dirty="0" smtClean="0">
                <a:latin typeface="Times New Roman" pitchFamily="18" charset="0"/>
                <a:ea typeface="Times New Roman" pitchFamily="18" charset="0"/>
                <a:cs typeface="Times New Roman" pitchFamily="18" charset="0"/>
                <a:hlinkClick r:id="rId6"/>
              </a:rPr>
              <a:t>http://www.prenhall.com/desslertour/chapter3.pdf</a:t>
            </a:r>
            <a:endParaRPr lang="en-US" sz="2900" dirty="0" smtClean="0">
              <a:latin typeface="Arial" pitchFamily="34" charset="0"/>
              <a:cs typeface="Arial" pitchFamily="34" charset="0"/>
            </a:endParaRPr>
          </a:p>
          <a:p>
            <a:pPr eaLnBrk="1" hangingPunct="1">
              <a:defRPr/>
            </a:pPr>
            <a:endParaRPr lang="ru-RU" sz="2000" dirty="0" smtClean="0"/>
          </a:p>
        </p:txBody>
      </p:sp>
      <p:sp>
        <p:nvSpPr>
          <p:cNvPr id="3076" name="Текст 3"/>
          <p:cNvSpPr>
            <a:spLocks noGrp="1"/>
          </p:cNvSpPr>
          <p:nvPr>
            <p:ph type="body" sz="half" idx="2"/>
          </p:nvPr>
        </p:nvSpPr>
        <p:spPr/>
        <p:txBody>
          <a:bodyPr/>
          <a:lstStyle/>
          <a:p>
            <a:pPr eaLnBrk="1" hangingPunct="1"/>
            <a:endParaRPr lang="ru-RU" smtClean="0"/>
          </a:p>
        </p:txBody>
      </p:sp>
      <p:pic>
        <p:nvPicPr>
          <p:cNvPr id="3077" name="Содержимое 4" descr="http://www.psy-files.ru/templates/school/images/books.jpg"/>
          <p:cNvPicPr>
            <a:picLocks noGrp="1"/>
          </p:cNvPicPr>
          <p:nvPr>
            <p:ph idx="1"/>
          </p:nvPr>
        </p:nvPicPr>
        <p:blipFill>
          <a:blip r:embed="rId7"/>
          <a:srcRect l="10263" r="10263"/>
          <a:stretch>
            <a:fillRect/>
          </a:stretch>
        </p:blipFill>
        <p:spPr>
          <a:xfrm>
            <a:off x="0" y="1447800"/>
            <a:ext cx="3886200" cy="4495800"/>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Содержимое 2"/>
          <p:cNvSpPr>
            <a:spLocks noGrp="1"/>
          </p:cNvSpPr>
          <p:nvPr>
            <p:ph idx="1"/>
          </p:nvPr>
        </p:nvSpPr>
        <p:spPr>
          <a:xfrm>
            <a:off x="457200" y="228600"/>
            <a:ext cx="7239000" cy="6227763"/>
          </a:xfrm>
        </p:spPr>
        <p:txBody>
          <a:bodyPr>
            <a:normAutofit fontScale="92500" lnSpcReduction="10000"/>
          </a:bodyPr>
          <a:lstStyle/>
          <a:p>
            <a:r>
              <a:rPr lang="en-US" dirty="0" smtClean="0"/>
              <a:t>Top </a:t>
            </a:r>
            <a:r>
              <a:rPr lang="en-US" dirty="0" smtClean="0"/>
              <a:t>managers are involved in the management of personnel.</a:t>
            </a:r>
            <a:endParaRPr lang="ru-RU" dirty="0" smtClean="0"/>
          </a:p>
          <a:p>
            <a:r>
              <a:rPr lang="en-US" dirty="0" smtClean="0"/>
              <a:t>Personnel </a:t>
            </a:r>
            <a:r>
              <a:rPr lang="en-US" dirty="0" smtClean="0"/>
              <a:t>policy is integrated into the business </a:t>
            </a:r>
            <a:r>
              <a:rPr lang="en-US" dirty="0" smtClean="0"/>
              <a:t>strategy</a:t>
            </a:r>
            <a:r>
              <a:rPr lang="ru-RU" dirty="0" smtClean="0"/>
              <a:t>.</a:t>
            </a:r>
            <a:endParaRPr lang="ru-RU" dirty="0" smtClean="0"/>
          </a:p>
          <a:p>
            <a:r>
              <a:rPr lang="en-US" dirty="0" smtClean="0"/>
              <a:t>Thus</a:t>
            </a:r>
            <a:r>
              <a:rPr lang="en-US" dirty="0" smtClean="0"/>
              <a:t>, the functions of the staff can be defined as administrative, developmental and strategic.</a:t>
            </a:r>
            <a:endParaRPr lang="ru-RU" dirty="0" smtClean="0"/>
          </a:p>
          <a:p>
            <a:r>
              <a:rPr lang="en-US" dirty="0" smtClean="0"/>
              <a:t>"Human resource management has become as important organizational function as financial management or technological developments, and their leaders have become full members of the senior management of the most modern companies."</a:t>
            </a:r>
            <a:endParaRPr lang="ru-RU" dirty="0" smtClean="0"/>
          </a:p>
          <a:p>
            <a:endParaRPr lang="ru-RU" dirty="0" smtClean="0"/>
          </a:p>
          <a:p>
            <a:endParaRPr lang="ru-RU"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71546"/>
            <a:ext cx="8229600" cy="5054617"/>
          </a:xfrm>
        </p:spPr>
        <p:txBody>
          <a:bodyPr>
            <a:normAutofit fontScale="92500" lnSpcReduction="10000"/>
          </a:bodyPr>
          <a:lstStyle/>
          <a:p>
            <a:r>
              <a:rPr lang="en-US" dirty="0" smtClean="0"/>
              <a:t>Thus</a:t>
            </a:r>
            <a:r>
              <a:rPr lang="en-US" dirty="0" smtClean="0"/>
              <a:t>, personnel management - is vital due to the strategic function, which in the use of various forms of governance in the twenty-first century was formed as a separate structure, and became one of the independent branches of scientific knowledge.</a:t>
            </a:r>
            <a:endParaRPr lang="en-US" dirty="0" smtClean="0"/>
          </a:p>
          <a:p>
            <a:r>
              <a:rPr lang="en-US" dirty="0" smtClean="0"/>
              <a:t> </a:t>
            </a:r>
            <a:r>
              <a:rPr lang="en-US" dirty="0" smtClean="0"/>
              <a:t>Today it has become clear that, if an organization wants to thrive, prosper, to preserve the health of people and the stability of the team, it should optimize the return on investment of any resources, both financial, material and human.</a:t>
            </a:r>
            <a:endParaRPr lang="ru-RU" dirty="0" smtClean="0"/>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457200" y="320040"/>
            <a:ext cx="7239000" cy="1143000"/>
          </a:xfrm>
        </p:spPr>
        <p:txBody>
          <a:bodyPr>
            <a:normAutofit/>
          </a:bodyPr>
          <a:lstStyle/>
          <a:p>
            <a:pPr>
              <a:defRPr/>
            </a:pPr>
            <a:r>
              <a:rPr lang="en-US" smtClean="0"/>
              <a:t>Thank </a:t>
            </a:r>
            <a:r>
              <a:rPr lang="en-US" dirty="0" smtClean="0"/>
              <a:t>you for your attention</a:t>
            </a:r>
            <a:endParaRPr lang="ru-RU" dirty="0"/>
          </a:p>
        </p:txBody>
      </p:sp>
      <p:pic>
        <p:nvPicPr>
          <p:cNvPr id="5" name="Picture 4" descr="claphands"/>
          <p:cNvPicPr>
            <a:picLocks noGrp="1" noChangeAspect="1" noChangeArrowheads="1"/>
          </p:cNvPicPr>
          <p:nvPr>
            <p:ph idx="1"/>
          </p:nvPr>
        </p:nvPicPr>
        <p:blipFill>
          <a:blip r:embed="rId2">
            <a:lum bright="12000"/>
          </a:blip>
          <a:stretch>
            <a:fillRect/>
          </a:stretch>
        </p:blipFill>
        <p:spPr>
          <a:xfrm>
            <a:off x="381000" y="1752600"/>
            <a:ext cx="8229600" cy="4495800"/>
          </a:xfrm>
          <a:solidFill>
            <a:srgbClr val="FFFFFF">
              <a:shade val="85000"/>
            </a:srgbClr>
          </a:solidFill>
          <a:ln w="88900" cap="sq">
            <a:solidFill>
              <a:srgbClr val="FFFFFF"/>
            </a:solidFill>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t>Key </a:t>
            </a:r>
            <a:r>
              <a:rPr lang="en-US" dirty="0" smtClean="0"/>
              <a:t>questions include:</a:t>
            </a:r>
            <a:endParaRPr lang="ru-RU" dirty="0"/>
          </a:p>
        </p:txBody>
      </p:sp>
      <p:sp>
        <p:nvSpPr>
          <p:cNvPr id="5" name="Содержимое 4"/>
          <p:cNvSpPr>
            <a:spLocks noGrp="1"/>
          </p:cNvSpPr>
          <p:nvPr>
            <p:ph idx="1"/>
          </p:nvPr>
        </p:nvSpPr>
        <p:spPr>
          <a:xfrm>
            <a:off x="500034" y="1500175"/>
            <a:ext cx="8186766" cy="3243965"/>
          </a:xfrm>
          <a:prstGeom prst="rect">
            <a:avLst/>
          </a:prstGeom>
        </p:spPr>
        <p:txBody>
          <a:bodyPr wrap="square">
            <a:spAutoFit/>
          </a:bodyPr>
          <a:lstStyle/>
          <a:p>
            <a:r>
              <a:rPr lang="en-US" dirty="0" smtClean="0"/>
              <a:t>The origins of the emergence of modern human resource management</a:t>
            </a:r>
            <a:r>
              <a:rPr lang="en-US" dirty="0" smtClean="0"/>
              <a:t>.</a:t>
            </a:r>
          </a:p>
          <a:p>
            <a:r>
              <a:rPr lang="en-US" dirty="0" smtClean="0"/>
              <a:t>Personnel </a:t>
            </a:r>
            <a:r>
              <a:rPr lang="en-US" dirty="0" smtClean="0"/>
              <a:t>management in theory and practice of classical management</a:t>
            </a:r>
            <a:r>
              <a:rPr lang="en-US" dirty="0" smtClean="0"/>
              <a:t>.</a:t>
            </a:r>
          </a:p>
          <a:p>
            <a:r>
              <a:rPr lang="en-US" dirty="0" smtClean="0"/>
              <a:t>Paradigm </a:t>
            </a:r>
            <a:r>
              <a:rPr lang="en-US" dirty="0" smtClean="0"/>
              <a:t>of Personnel Management in the XXI century</a:t>
            </a:r>
            <a:endParaRPr lang="ru-RU" dirty="0">
              <a:solidFill>
                <a:srgbClr val="00206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340369"/>
          </a:xfrm>
        </p:spPr>
        <p:txBody>
          <a:bodyPr>
            <a:normAutofit fontScale="85000" lnSpcReduction="10000"/>
          </a:bodyPr>
          <a:lstStyle/>
          <a:p>
            <a:r>
              <a:rPr lang="en-US" dirty="0" smtClean="0"/>
              <a:t>One </a:t>
            </a:r>
            <a:r>
              <a:rPr lang="en-US" dirty="0" smtClean="0"/>
              <a:t>of the important psychological problems of the market economy is the problem of human resource management</a:t>
            </a:r>
            <a:endParaRPr lang="ru-RU" dirty="0" smtClean="0"/>
          </a:p>
          <a:p>
            <a:r>
              <a:rPr lang="en-US" dirty="0" smtClean="0"/>
              <a:t>Formation of the science of management personnel started in parallel with the formation of the theory of management as a whole, there were more than a hundred years ago, at the beginning of the industrial revolution in Europe</a:t>
            </a:r>
            <a:r>
              <a:rPr lang="en-US" dirty="0" smtClean="0"/>
              <a:t>.</a:t>
            </a:r>
          </a:p>
          <a:p>
            <a:r>
              <a:rPr lang="en-US" dirty="0" smtClean="0"/>
              <a:t>In those years the management of the organization and management of its personnel were considered as one</a:t>
            </a:r>
            <a:r>
              <a:rPr lang="en-US" dirty="0" smtClean="0"/>
              <a:t>.</a:t>
            </a:r>
          </a:p>
          <a:p>
            <a:r>
              <a:rPr lang="en-US" dirty="0" smtClean="0"/>
              <a:t>Many </a:t>
            </a:r>
            <a:r>
              <a:rPr lang="en-US" dirty="0" smtClean="0"/>
              <a:t>of the key questions of management science relate to the management staff and vice versa.</a:t>
            </a:r>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20040"/>
            <a:ext cx="7239000" cy="1143000"/>
          </a:xfrm>
        </p:spPr>
        <p:txBody>
          <a:bodyPr>
            <a:normAutofit/>
          </a:bodyPr>
          <a:lstStyle/>
          <a:p>
            <a:pPr>
              <a:defRPr/>
            </a:pPr>
            <a:r>
              <a:rPr lang="ru-RU" sz="2400" b="1" dirty="0" smtClean="0"/>
              <a:t/>
            </a:r>
            <a:br>
              <a:rPr lang="ru-RU" sz="2400" b="1" dirty="0" smtClean="0"/>
            </a:br>
            <a:r>
              <a:rPr lang="en-US" sz="2000" b="1" dirty="0" smtClean="0"/>
              <a:t>The </a:t>
            </a:r>
            <a:r>
              <a:rPr lang="en-US" sz="2000" b="1" dirty="0" smtClean="0"/>
              <a:t>history of the psychology of management </a:t>
            </a:r>
            <a:r>
              <a:rPr lang="ru-RU" sz="2400" dirty="0" smtClean="0"/>
              <a:t/>
            </a:r>
            <a:br>
              <a:rPr lang="ru-RU" sz="2400" dirty="0" smtClean="0"/>
            </a:br>
            <a:endParaRPr lang="ru-RU" sz="2400" dirty="0" smtClean="0"/>
          </a:p>
        </p:txBody>
      </p:sp>
      <p:sp>
        <p:nvSpPr>
          <p:cNvPr id="10243" name="Rectangle 3"/>
          <p:cNvSpPr>
            <a:spLocks noGrp="1" noChangeArrowheads="1"/>
          </p:cNvSpPr>
          <p:nvPr>
            <p:ph idx="1"/>
          </p:nvPr>
        </p:nvSpPr>
        <p:spPr/>
        <p:txBody>
          <a:bodyPr>
            <a:normAutofit/>
          </a:bodyPr>
          <a:lstStyle/>
          <a:p>
            <a:pPr marL="274320" indent="-274320">
              <a:lnSpc>
                <a:spcPct val="80000"/>
              </a:lnSpc>
              <a:buFont typeface="Wingdings 2"/>
              <a:buChar char=""/>
              <a:defRPr/>
            </a:pPr>
            <a:r>
              <a:rPr lang="en-US" sz="2400" dirty="0" smtClean="0"/>
              <a:t>In </a:t>
            </a:r>
            <a:r>
              <a:rPr lang="en-US" sz="2400" dirty="0" smtClean="0"/>
              <a:t>the English translation of the concept of management is to "manage"</a:t>
            </a:r>
            <a:endParaRPr lang="ru-RU" sz="2400" dirty="0" smtClean="0"/>
          </a:p>
          <a:p>
            <a:pPr marL="274320" indent="-274320" eaLnBrk="1" fontAlgn="auto" hangingPunct="1">
              <a:lnSpc>
                <a:spcPct val="80000"/>
              </a:lnSpc>
              <a:spcAft>
                <a:spcPts val="0"/>
              </a:spcAft>
              <a:buFont typeface="Wingdings 2"/>
              <a:buChar char=""/>
              <a:defRPr/>
            </a:pPr>
            <a:r>
              <a:rPr lang="ru-RU" sz="2400" dirty="0" smtClean="0"/>
              <a:t> </a:t>
            </a:r>
            <a:r>
              <a:rPr lang="en-US" sz="2400" dirty="0" smtClean="0"/>
              <a:t>Management </a:t>
            </a:r>
            <a:r>
              <a:rPr lang="en-US" sz="2400" dirty="0" smtClean="0"/>
              <a:t>- is an activity people management, the ability to achieve your goals, using labor, intelligence, motives, etc.. People</a:t>
            </a:r>
            <a:endParaRPr lang="ru-RU" sz="2400" dirty="0" smtClean="0"/>
          </a:p>
          <a:p>
            <a:pPr marL="274320" indent="-274320">
              <a:lnSpc>
                <a:spcPct val="80000"/>
              </a:lnSpc>
              <a:buFont typeface="Wingdings 2"/>
              <a:buChar char=""/>
              <a:defRPr/>
            </a:pPr>
            <a:r>
              <a:rPr lang="en-US" sz="2400" dirty="0" smtClean="0"/>
              <a:t>This </a:t>
            </a:r>
            <a:r>
              <a:rPr lang="en-US" sz="2400" dirty="0" smtClean="0"/>
              <a:t>is an area of human knowledge, to help implement the management function, and finally, it is certain category of people engaged in the work of managing</a:t>
            </a:r>
            <a:endParaRPr lang="ru-RU" sz="2400" dirty="0" smtClean="0"/>
          </a:p>
          <a:p>
            <a:pPr marL="274320" indent="-274320">
              <a:lnSpc>
                <a:spcPct val="80000"/>
              </a:lnSpc>
              <a:buFont typeface="Wingdings 2"/>
              <a:buChar char=""/>
              <a:defRPr/>
            </a:pPr>
            <a:r>
              <a:rPr lang="en-US" sz="2400" dirty="0" smtClean="0"/>
              <a:t>Management </a:t>
            </a:r>
            <a:r>
              <a:rPr lang="en-US" sz="2400" dirty="0" smtClean="0"/>
              <a:t>is the oldest area of human activity</a:t>
            </a:r>
            <a:endParaRPr lang="ru-RU" sz="2400" dirty="0" smtClean="0"/>
          </a:p>
          <a:p>
            <a:pPr marL="274320" indent="-274320">
              <a:lnSpc>
                <a:spcPct val="80000"/>
              </a:lnSpc>
              <a:buNone/>
              <a:defRPr/>
            </a:pPr>
            <a:r>
              <a:rPr lang="ru-RU" sz="2400" dirty="0" smtClean="0"/>
              <a:t>	</a:t>
            </a:r>
            <a:r>
              <a:rPr lang="en-US" sz="2400" dirty="0" smtClean="0"/>
              <a:t>Management </a:t>
            </a:r>
            <a:r>
              <a:rPr lang="en-US" sz="2400" dirty="0" smtClean="0"/>
              <a:t>emerged long before it became the subject of special research.</a:t>
            </a:r>
            <a:endParaRPr lang="ru-RU" sz="2400" dirty="0" smtClean="0"/>
          </a:p>
          <a:p>
            <a:pPr marL="274320" indent="-274320">
              <a:lnSpc>
                <a:spcPct val="80000"/>
              </a:lnSpc>
              <a:buFont typeface="Wingdings 2"/>
              <a:buChar char=""/>
              <a:defRPr/>
            </a:pPr>
            <a:r>
              <a:rPr lang="en-US" sz="2400" dirty="0" smtClean="0"/>
              <a:t>"</a:t>
            </a:r>
            <a:r>
              <a:rPr lang="en-US" sz="2400" dirty="0" smtClean="0"/>
              <a:t>Management is as old as the world."</a:t>
            </a:r>
            <a:endParaRPr lang="ru-RU" sz="2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a:xfrm>
            <a:off x="457200" y="609600"/>
            <a:ext cx="8229600" cy="5516563"/>
          </a:xfrm>
        </p:spPr>
        <p:txBody>
          <a:bodyPr>
            <a:normAutofit/>
          </a:bodyPr>
          <a:lstStyle/>
          <a:p>
            <a:pPr>
              <a:lnSpc>
                <a:spcPct val="90000"/>
              </a:lnSpc>
            </a:pPr>
            <a:r>
              <a:rPr lang="en-US" dirty="0" smtClean="0"/>
              <a:t>Taylor's </a:t>
            </a:r>
            <a:r>
              <a:rPr lang="en-US" dirty="0" smtClean="0"/>
              <a:t>assumptions formulated the conclusion that the technical and organizational innovations should not be an end in </a:t>
            </a:r>
            <a:r>
              <a:rPr lang="en-US" dirty="0" smtClean="0"/>
              <a:t>itself.</a:t>
            </a:r>
            <a:endParaRPr lang="en-US" b="1" dirty="0" smtClean="0"/>
          </a:p>
          <a:p>
            <a:pPr>
              <a:lnSpc>
                <a:spcPct val="90000"/>
              </a:lnSpc>
            </a:pPr>
            <a:r>
              <a:rPr lang="en-US" dirty="0" smtClean="0"/>
              <a:t>He believed that the administration must learn to operate in new ways, and only then demand that the workers carry out their duties in good faith</a:t>
            </a:r>
            <a:r>
              <a:rPr lang="en-US" dirty="0" smtClean="0"/>
              <a:t>.</a:t>
            </a:r>
          </a:p>
          <a:p>
            <a:pPr>
              <a:lnSpc>
                <a:spcPct val="90000"/>
              </a:lnSpc>
            </a:pPr>
            <a:r>
              <a:rPr lang="en-US" dirty="0" smtClean="0"/>
              <a:t>When </a:t>
            </a:r>
            <a:r>
              <a:rPr lang="en-US" dirty="0" smtClean="0"/>
              <a:t>scientifically organized production people can not get unearned money.</a:t>
            </a:r>
            <a:endParaRPr lang="ru-RU"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457200" y="381000"/>
            <a:ext cx="8229600" cy="5745163"/>
          </a:xfrm>
        </p:spPr>
        <p:txBody>
          <a:bodyPr>
            <a:normAutofit/>
          </a:bodyPr>
          <a:lstStyle/>
          <a:p>
            <a:pPr eaLnBrk="1" hangingPunct="1">
              <a:lnSpc>
                <a:spcPct val="80000"/>
              </a:lnSpc>
            </a:pPr>
            <a:r>
              <a:rPr lang="en-US" sz="2800" dirty="0" smtClean="0"/>
              <a:t>Questions </a:t>
            </a:r>
            <a:r>
              <a:rPr lang="en-US" sz="2800" dirty="0" smtClean="0"/>
              <a:t>scientific organization of labor have been the focus of Mr. Emerson, who formulated the twelve principles of organization management:</a:t>
            </a:r>
            <a:endParaRPr lang="en-US" sz="2800" dirty="0" smtClean="0"/>
          </a:p>
          <a:p>
            <a:pPr eaLnBrk="1" hangingPunct="1">
              <a:lnSpc>
                <a:spcPct val="80000"/>
              </a:lnSpc>
            </a:pPr>
            <a:endParaRPr lang="ru-RU" sz="2800" dirty="0" smtClean="0"/>
          </a:p>
          <a:p>
            <a:pPr>
              <a:lnSpc>
                <a:spcPct val="80000"/>
              </a:lnSpc>
            </a:pPr>
            <a:r>
              <a:rPr lang="en-US" sz="2800" dirty="0" smtClean="0"/>
              <a:t>This is precisely the goals, common sense, competent advice, discipline, fair treatment of </a:t>
            </a:r>
            <a:r>
              <a:rPr lang="en-US" sz="2800" dirty="0" smtClean="0"/>
              <a:t>staff </a:t>
            </a:r>
            <a:r>
              <a:rPr lang="en-US" sz="2800" dirty="0" smtClean="0"/>
              <a:t>and others.</a:t>
            </a:r>
            <a:endParaRPr lang="ru-RU" sz="2800" dirty="0" smtClean="0"/>
          </a:p>
          <a:p>
            <a:pPr algn="ctr">
              <a:lnSpc>
                <a:spcPct val="80000"/>
              </a:lnSpc>
            </a:pPr>
            <a:r>
              <a:rPr lang="en-US" sz="2800" dirty="0" smtClean="0"/>
              <a:t>G</a:t>
            </a:r>
            <a:r>
              <a:rPr lang="en-US" sz="2800" dirty="0" smtClean="0"/>
              <a:t>. Emerson, examine the state of the railway, made a conclusion, stunned America:</a:t>
            </a:r>
            <a:br>
              <a:rPr lang="en-US" sz="2800" dirty="0" smtClean="0"/>
            </a:br>
            <a:r>
              <a:rPr lang="en-US" sz="2800" b="1" dirty="0" smtClean="0"/>
              <a:t>"Railways can save 1 million daily. USD due to the introduction of scientific </a:t>
            </a:r>
            <a:r>
              <a:rPr lang="en-US" sz="2800" b="1" dirty="0" smtClean="0"/>
              <a:t>management</a:t>
            </a:r>
            <a:r>
              <a:rPr lang="en-US" sz="2400" b="1" dirty="0" smtClean="0"/>
              <a:t>“.</a:t>
            </a:r>
            <a:endParaRPr lang="ru-RU" sz="2400"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0" y="0"/>
            <a:ext cx="8686800" cy="6553200"/>
          </a:xfrm>
        </p:spPr>
        <p:txBody>
          <a:bodyPr>
            <a:normAutofit/>
          </a:bodyPr>
          <a:lstStyle/>
          <a:p>
            <a:pPr>
              <a:lnSpc>
                <a:spcPct val="80000"/>
              </a:lnSpc>
            </a:pPr>
            <a:endParaRPr lang="en-US" sz="2400" b="1" dirty="0" smtClean="0"/>
          </a:p>
          <a:p>
            <a:pPr>
              <a:lnSpc>
                <a:spcPct val="80000"/>
              </a:lnSpc>
            </a:pPr>
            <a:r>
              <a:rPr lang="en-US" sz="2400" dirty="0" smtClean="0"/>
              <a:t>In </a:t>
            </a:r>
            <a:r>
              <a:rPr lang="en-US" sz="2400" dirty="0" smtClean="0"/>
              <a:t>30-50 years of the twentieth century. recognition of the school of human relations, the founder of which was made by the American psychologist </a:t>
            </a:r>
            <a:r>
              <a:rPr lang="en-US" sz="2400" dirty="0" err="1" smtClean="0"/>
              <a:t>E.Mayo</a:t>
            </a:r>
            <a:r>
              <a:rPr lang="en-US" sz="2400" dirty="0" smtClean="0"/>
              <a:t>.</a:t>
            </a:r>
            <a:endParaRPr lang="ru-RU" sz="2400" dirty="0" smtClean="0"/>
          </a:p>
          <a:p>
            <a:pPr>
              <a:lnSpc>
                <a:spcPct val="80000"/>
              </a:lnSpc>
            </a:pPr>
            <a:r>
              <a:rPr lang="en-US" sz="2400" dirty="0" smtClean="0"/>
              <a:t>After </a:t>
            </a:r>
            <a:r>
              <a:rPr lang="en-US" sz="2400" dirty="0" smtClean="0"/>
              <a:t>a series of at a number of "Western Electric Company," Mayo concluded that all the problems of production and management should be considered from the perspective of human relations.</a:t>
            </a:r>
            <a:endParaRPr lang="ru-RU" sz="2400" dirty="0" smtClean="0"/>
          </a:p>
          <a:p>
            <a:pPr>
              <a:lnSpc>
                <a:spcPct val="80000"/>
              </a:lnSpc>
            </a:pPr>
            <a:r>
              <a:rPr lang="en-US" sz="2400" dirty="0" smtClean="0"/>
              <a:t>The </a:t>
            </a:r>
            <a:r>
              <a:rPr lang="en-US" sz="2400" dirty="0" smtClean="0"/>
              <a:t>main task of management - to put at the service of social and psychological motives of activity, the ability of workers to the "group feeling, solidarity and action."</a:t>
            </a:r>
            <a:endParaRPr lang="ru-RU" sz="2400" dirty="0" smtClean="0"/>
          </a:p>
          <a:p>
            <a:pPr>
              <a:lnSpc>
                <a:spcPct val="80000"/>
              </a:lnSpc>
            </a:pPr>
            <a:r>
              <a:rPr lang="en-US" sz="2400" dirty="0" smtClean="0"/>
              <a:t>Thanks </a:t>
            </a:r>
            <a:r>
              <a:rPr lang="en-US" sz="2400" dirty="0" smtClean="0"/>
              <a:t>to the recommendations of the Mayo leaders began to pay attention to the behavior of people in the labor process, learned that job satisfaction comes not only to obtain higher wages.</a:t>
            </a:r>
            <a:endParaRPr lang="ru-RU" sz="2400" dirty="0" smtClean="0"/>
          </a:p>
          <a:p>
            <a:pPr algn="ctr">
              <a:lnSpc>
                <a:spcPct val="80000"/>
              </a:lnSpc>
              <a:buNone/>
            </a:pPr>
            <a:r>
              <a:rPr lang="ru-RU" sz="2400" dirty="0" smtClean="0"/>
              <a:t>	</a:t>
            </a:r>
            <a:r>
              <a:rPr lang="en-US" sz="2400" b="1" dirty="0" smtClean="0"/>
              <a:t>An </a:t>
            </a:r>
            <a:r>
              <a:rPr lang="en-US" sz="2400" b="1" dirty="0" smtClean="0"/>
              <a:t>important theme of high productivity is a healthy moral and psychological climate, good internal relationships</a:t>
            </a:r>
            <a:r>
              <a:rPr lang="en-US" sz="2400" dirty="0" smtClean="0"/>
              <a:t>.</a:t>
            </a:r>
            <a:endParaRPr lang="ru-RU" sz="2400"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sz="half" idx="2"/>
          </p:nvPr>
        </p:nvSpPr>
        <p:spPr>
          <a:xfrm>
            <a:off x="5105400" y="228600"/>
            <a:ext cx="3713163" cy="6423025"/>
          </a:xfrm>
        </p:spPr>
        <p:txBody>
          <a:bodyPr>
            <a:normAutofit/>
          </a:bodyPr>
          <a:lstStyle/>
          <a:p>
            <a:pPr>
              <a:spcBef>
                <a:spcPct val="0"/>
              </a:spcBef>
            </a:pPr>
            <a:r>
              <a:rPr lang="en-US" sz="2400" dirty="0" smtClean="0"/>
              <a:t>Representatives </a:t>
            </a:r>
            <a:r>
              <a:rPr lang="en-US" sz="2400" dirty="0" smtClean="0"/>
              <a:t>of school behavioral sciences </a:t>
            </a:r>
            <a:r>
              <a:rPr lang="en-US" sz="2400" dirty="0" err="1" smtClean="0"/>
              <a:t>Ch.Barnard</a:t>
            </a:r>
            <a:r>
              <a:rPr lang="en-US" sz="2400" dirty="0" smtClean="0"/>
              <a:t>, </a:t>
            </a:r>
            <a:r>
              <a:rPr lang="en-US" sz="2400" dirty="0" err="1" smtClean="0"/>
              <a:t>Likert</a:t>
            </a:r>
            <a:r>
              <a:rPr lang="en-US" sz="2400" dirty="0" smtClean="0"/>
              <a:t>, Maslow, </a:t>
            </a:r>
            <a:r>
              <a:rPr lang="en-US" sz="2400" dirty="0" err="1" smtClean="0"/>
              <a:t>D.Mak</a:t>
            </a:r>
            <a:r>
              <a:rPr lang="en-US" sz="2400" dirty="0" smtClean="0"/>
              <a:t> </a:t>
            </a:r>
            <a:r>
              <a:rPr lang="en-US" sz="2400" dirty="0" err="1" smtClean="0"/>
              <a:t>Gregor</a:t>
            </a:r>
            <a:r>
              <a:rPr lang="en-US" sz="2400" dirty="0" smtClean="0"/>
              <a:t> saw the main purpose to achieve increase organizational performance by enhancing its human </a:t>
            </a:r>
            <a:r>
              <a:rPr lang="en-US" sz="2400" dirty="0" smtClean="0"/>
              <a:t>resources.</a:t>
            </a:r>
          </a:p>
          <a:p>
            <a:pPr>
              <a:spcBef>
                <a:spcPct val="0"/>
              </a:spcBef>
            </a:pPr>
            <a:r>
              <a:rPr lang="en-US" sz="2400" dirty="0" smtClean="0"/>
              <a:t>Because of this understanding of each individual was considered a "strategic factor" for which you want to create </a:t>
            </a:r>
            <a:r>
              <a:rPr lang="en-US" sz="2400" dirty="0" smtClean="0"/>
              <a:t>incentives.</a:t>
            </a:r>
            <a:endParaRPr lang="ru-RU" sz="2400" dirty="0" smtClean="0"/>
          </a:p>
          <a:p>
            <a:pPr eaLnBrk="1" hangingPunct="1">
              <a:spcBef>
                <a:spcPct val="0"/>
              </a:spcBef>
            </a:pPr>
            <a:endParaRPr lang="ru-RU" sz="2400" dirty="0" smtClean="0"/>
          </a:p>
        </p:txBody>
      </p:sp>
      <p:sp>
        <p:nvSpPr>
          <p:cNvPr id="5" name="Рисунок 4"/>
          <p:cNvSpPr>
            <a:spLocks noGrp="1"/>
          </p:cNvSpPr>
          <p:nvPr>
            <p:ph type="pic" idx="1"/>
          </p:nvPr>
        </p:nvSpPr>
        <p:spPr>
          <a:xfrm>
            <a:off x="762000" y="685800"/>
            <a:ext cx="3886200" cy="5273040"/>
          </a:xfrm>
        </p:spPr>
      </p:sp>
      <p:pic>
        <p:nvPicPr>
          <p:cNvPr id="16390" name="Рисунок 2" descr="hr9.png"/>
          <p:cNvPicPr>
            <a:picLocks noChangeAspect="1"/>
          </p:cNvPicPr>
          <p:nvPr/>
        </p:nvPicPr>
        <p:blipFill>
          <a:blip r:embed="rId2"/>
          <a:srcRect/>
          <a:stretch>
            <a:fillRect/>
          </a:stretch>
        </p:blipFill>
        <p:spPr bwMode="auto">
          <a:xfrm>
            <a:off x="914400" y="685800"/>
            <a:ext cx="3505200" cy="5334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1424</Words>
  <PresentationFormat>Экран (4:3)</PresentationFormat>
  <Paragraphs>107</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Lecture 1. Human Resource Management in the system of modern management  </vt:lpstr>
      <vt:lpstr>Рекомендуемая литература: </vt:lpstr>
      <vt:lpstr>Key questions include:</vt:lpstr>
      <vt:lpstr>Слайд 4</vt:lpstr>
      <vt:lpstr> The history of the psychology of management  </vt:lpstr>
      <vt:lpstr>Слайд 6</vt:lpstr>
      <vt:lpstr>Слайд 7</vt:lpstr>
      <vt:lpstr>Слайд 8</vt:lpstr>
      <vt:lpstr>Слайд 9</vt:lpstr>
      <vt:lpstr>Psychological approach to management</vt:lpstr>
      <vt:lpstr>New international management paradigm</vt:lpstr>
      <vt:lpstr>The main stages in the development of management theory</vt:lpstr>
      <vt:lpstr>Human Resource Management</vt:lpstr>
      <vt:lpstr>Слайд 14</vt:lpstr>
      <vt:lpstr>Слайд 15</vt:lpstr>
      <vt:lpstr>Слайд 16</vt:lpstr>
      <vt:lpstr>Слайд 17</vt:lpstr>
      <vt:lpstr>Слайд 18</vt:lpstr>
      <vt:lpstr>Слайд 19</vt:lpstr>
      <vt:lpstr>Слайд 20</vt:lpstr>
      <vt:lpstr>Слайд 21</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1. Управление персоналом в системе современного менеджмента  </dc:title>
  <dc:creator>BOSS</dc:creator>
  <cp:lastModifiedBy>BOSS</cp:lastModifiedBy>
  <cp:revision>44</cp:revision>
  <dcterms:created xsi:type="dcterms:W3CDTF">2015-01-18T07:47:35Z</dcterms:created>
  <dcterms:modified xsi:type="dcterms:W3CDTF">2015-01-18T12:31:42Z</dcterms:modified>
</cp:coreProperties>
</file>